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Lst>
  <p:notesMasterIdLst>
    <p:notesMasterId r:id="rId17"/>
  </p:notesMasterIdLst>
  <p:sldIdLst>
    <p:sldId id="327" r:id="rId6"/>
    <p:sldId id="910" r:id="rId7"/>
    <p:sldId id="328" r:id="rId8"/>
    <p:sldId id="335" r:id="rId9"/>
    <p:sldId id="329" r:id="rId10"/>
    <p:sldId id="331" r:id="rId11"/>
    <p:sldId id="330" r:id="rId12"/>
    <p:sldId id="907" r:id="rId13"/>
    <p:sldId id="332" r:id="rId14"/>
    <p:sldId id="333" r:id="rId15"/>
    <p:sldId id="334" r:id="rId16"/>
  </p:sldIdLst>
  <p:sldSz cx="12192000" cy="6858000"/>
  <p:notesSz cx="6858000" cy="1314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0E250E-8D03-E0C4-AF9D-2D977FC232B2}" name="Teresa Turner" initials="TT" userId="S::tturner@life-source.org::5a761844-01e6-423c-bb43-5143754082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2200C-7C32-4879-8870-CECB07F52A45}" v="776" dt="2023-10-17T15:17:32.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570" autoAdjust="0"/>
  </p:normalViewPr>
  <p:slideViewPr>
    <p:cSldViewPr snapToGrid="0">
      <p:cViewPr varScale="1">
        <p:scale>
          <a:sx n="32" d="100"/>
          <a:sy n="32" d="100"/>
        </p:scale>
        <p:origin x="1952"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68908A8-95C5-4497-A8CA-C24353CF8069}" type="datetimeFigureOut">
              <a:rPr lang="en-US" smtClean="0"/>
              <a:t>10/20/2023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9A6F204-4B6D-46BD-BAA1-897ADE360964}" type="slidenum">
              <a:rPr lang="en-US" smtClean="0"/>
              <a:t>‹#›</a:t>
            </a:fld>
            <a:endParaRPr lang="en-US"/>
          </a:p>
        </p:txBody>
      </p:sp>
    </p:spTree>
    <p:extLst>
      <p:ext uri="{BB962C8B-B14F-4D97-AF65-F5344CB8AC3E}">
        <p14:creationId xmlns:p14="http://schemas.microsoft.com/office/powerpoint/2010/main" val="232755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Remember</a:t>
            </a:r>
            <a:r>
              <a:rPr lang="en-US" b="0" i="0" u="none" strike="noStrike" dirty="0">
                <a:solidFill>
                  <a:srgbClr val="000000"/>
                </a:solidFill>
                <a:effectLst/>
                <a:latin typeface="Calibri" panose="020F0502020204030204" pitchFamily="34" charset="0"/>
              </a:rPr>
              <a:t>: Your ultimate goal is to INSPIRE your audience to register.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Introduce yourself as a LifeSource Donate Life Ambassador. </a:t>
            </a:r>
            <a:r>
              <a:rPr lang="en-US" b="0" i="0" u="none" strike="noStrike" dirty="0">
                <a:solidFill>
                  <a:srgbClr val="444444"/>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LifeSource is the non-profit organization that manages the organ donation process for Minnesota, North Dakota, South Dakota and western Wisconsin.”</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are here to talk to the group about organ, eye and tissue donation and what it means to register as a donor so that they have the facts and can make the decision that is right for them.</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Optional:</a:t>
            </a:r>
            <a:r>
              <a:rPr lang="en-US" b="0" i="0" u="none" strike="noStrike" dirty="0">
                <a:solidFill>
                  <a:srgbClr val="000000"/>
                </a:solidFill>
                <a:effectLst/>
                <a:latin typeface="Calibri" panose="020F0502020204030204" pitchFamily="34" charset="0"/>
              </a:rPr>
              <a:t> Ask for a show of hands of anyone who has a connection to donation or transplantation and ask them to briefly share that connection.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5" name="Slide Image Placeholder 4">
            <a:extLst>
              <a:ext uri="{FF2B5EF4-FFF2-40B4-BE49-F238E27FC236}">
                <a16:creationId xmlns:a16="http://schemas.microsoft.com/office/drawing/2014/main" id="{DD19F282-16B1-4F14-B13F-C6A15110457F}"/>
              </a:ext>
            </a:extLst>
          </p:cNvPr>
          <p:cNvSpPr>
            <a:spLocks noGrp="1" noRot="1" noChangeAspect="1"/>
          </p:cNvSpPr>
          <p:nvPr>
            <p:ph type="sldImg"/>
          </p:nvPr>
        </p:nvSpPr>
        <p:spPr/>
      </p:sp>
    </p:spTree>
    <p:extLst>
      <p:ext uri="{BB962C8B-B14F-4D97-AF65-F5344CB8AC3E}">
        <p14:creationId xmlns:p14="http://schemas.microsoft.com/office/powerpoint/2010/main" val="172785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b="1" dirty="0"/>
              <a:t>Optional</a:t>
            </a:r>
            <a:r>
              <a:rPr lang="en-US" dirty="0"/>
              <a:t>: Feel free to add a couple more</a:t>
            </a:r>
            <a:r>
              <a:rPr lang="en-US" baseline="0" dirty="0"/>
              <a:t> slides/change the title to share more about your story if you would like to wrap up everything.</a:t>
            </a:r>
            <a:endParaRPr lang="en-US" dirty="0"/>
          </a:p>
          <a:p>
            <a:endParaRPr lang="en-US" dirty="0"/>
          </a:p>
          <a:p>
            <a:r>
              <a:rPr lang="en-US" dirty="0">
                <a:ea typeface="Calibri" panose="020F0502020204030204"/>
                <a:cs typeface="Calibri" panose="020F0502020204030204"/>
              </a:rPr>
              <a:t>Another Option would be to play one of the videos from our YouTube Channel: https://www.youtube.com/user/LifeSourceMN</a:t>
            </a:r>
          </a:p>
        </p:txBody>
      </p:sp>
      <p:sp>
        <p:nvSpPr>
          <p:cNvPr id="4" name="Slide Number Placeholder 3"/>
          <p:cNvSpPr>
            <a:spLocks noGrp="1"/>
          </p:cNvSpPr>
          <p:nvPr>
            <p:ph type="sldNum" sz="quarter" idx="5"/>
          </p:nvPr>
        </p:nvSpPr>
        <p:spPr>
          <a:xfrm>
            <a:off x="5501616" y="397112061"/>
            <a:ext cx="4210351" cy="20990817"/>
          </a:xfrm>
          <a:prstGeom prst="rect">
            <a:avLst/>
          </a:prstGeom>
        </p:spPr>
        <p:txBody>
          <a:bodyPr/>
          <a:lstStyle/>
          <a:p>
            <a:fld id="{FF54BC9F-7EE7-4CCA-99EB-18A946EE187A}" type="slidenum">
              <a:rPr lang="en-US" smtClean="0"/>
              <a:t>10</a:t>
            </a:fld>
            <a:endParaRPr lang="en-US"/>
          </a:p>
        </p:txBody>
      </p:sp>
    </p:spTree>
    <p:extLst>
      <p:ext uri="{BB962C8B-B14F-4D97-AF65-F5344CB8AC3E}">
        <p14:creationId xmlns:p14="http://schemas.microsoft.com/office/powerpoint/2010/main" val="83907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endParaRPr lang="en-US"/>
          </a:p>
        </p:txBody>
      </p:sp>
    </p:spTree>
    <p:extLst>
      <p:ext uri="{BB962C8B-B14F-4D97-AF65-F5344CB8AC3E}">
        <p14:creationId xmlns:p14="http://schemas.microsoft.com/office/powerpoint/2010/main" val="324764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Transition slide </a:t>
            </a:r>
            <a:r>
              <a:rPr lang="en-US" dirty="0">
                <a:cs typeface="Calibri"/>
              </a:rPr>
              <a:t>to ground the audience before moving into your story.</a:t>
            </a:r>
          </a:p>
          <a:p>
            <a:endParaRPr lang="en-US" dirty="0">
              <a:cs typeface="Calibri"/>
            </a:endParaRPr>
          </a:p>
          <a:p>
            <a:r>
              <a:rPr lang="en-US" dirty="0">
                <a:cs typeface="Calibri"/>
              </a:rPr>
              <a:t>The #1 reason why donation is so important. There are more people waiting for a life-saving organ transplant than there are organs available. </a:t>
            </a:r>
          </a:p>
          <a:p>
            <a:r>
              <a:rPr lang="en-US" dirty="0">
                <a:cs typeface="Calibri"/>
              </a:rPr>
              <a:t>Approx. 100, 000 individuals waiting for an organ transplant to save their life in the United States, with about 3000 of those in our community (MN, ND and SD). </a:t>
            </a:r>
          </a:p>
          <a:p>
            <a:r>
              <a:rPr lang="en-US" dirty="0">
                <a:cs typeface="Calibri"/>
              </a:rPr>
              <a:t>(Note: the photos shown in this slide are of local organ recipients who are now thriving).</a:t>
            </a:r>
          </a:p>
          <a:p>
            <a:endParaRPr lang="en-US" dirty="0">
              <a:cs typeface="Calibri"/>
            </a:endParaRPr>
          </a:p>
          <a:p>
            <a:r>
              <a:rPr lang="en-US" dirty="0">
                <a:cs typeface="Calibri"/>
              </a:rPr>
              <a:t>One donor could potentially save and heal more than 75 lives through organ, eye and tissue donation (8 organs, countless tissue grafts, corneas)</a:t>
            </a:r>
          </a:p>
          <a:p>
            <a:endParaRPr lang="en-US" dirty="0">
              <a:cs typeface="Calibri"/>
            </a:endParaRPr>
          </a:p>
        </p:txBody>
      </p:sp>
      <p:sp>
        <p:nvSpPr>
          <p:cNvPr id="4" name="Slide Number Placeholder 3"/>
          <p:cNvSpPr>
            <a:spLocks noGrp="1"/>
          </p:cNvSpPr>
          <p:nvPr>
            <p:ph type="sldNum" sz="quarter" idx="5"/>
          </p:nvPr>
        </p:nvSpPr>
        <p:spPr/>
        <p:txBody>
          <a:bodyPr/>
          <a:lstStyle/>
          <a:p>
            <a:fld id="{07FC9112-CDE0-4748-8409-D71ACEF1F02A}" type="slidenum">
              <a:rPr lang="en-US" smtClean="0"/>
              <a:t>2</a:t>
            </a:fld>
            <a:endParaRPr lang="en-US"/>
          </a:p>
        </p:txBody>
      </p:sp>
    </p:spTree>
    <p:extLst>
      <p:ext uri="{BB962C8B-B14F-4D97-AF65-F5344CB8AC3E}">
        <p14:creationId xmlns:p14="http://schemas.microsoft.com/office/powerpoint/2010/main" val="169989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pPr algn="l" rtl="0" fontAlgn="base"/>
            <a:r>
              <a:rPr lang="en-US" b="0" i="0" u="none" strike="noStrike" dirty="0">
                <a:solidFill>
                  <a:srgbClr val="000000"/>
                </a:solidFill>
                <a:effectLst/>
                <a:latin typeface="Calibri" panose="020F0502020204030204" pitchFamily="34" charset="0"/>
              </a:rPr>
              <a:t>Let me tell you why donation is so important to me personally….</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Share your story </a:t>
            </a:r>
            <a:r>
              <a:rPr lang="en-US" b="0" i="0" u="none" strike="noStrike" dirty="0">
                <a:solidFill>
                  <a:srgbClr val="000000"/>
                </a:solidFill>
                <a:effectLst/>
                <a:latin typeface="Calibri" panose="020F0502020204030204" pitchFamily="34" charset="0"/>
              </a:rPr>
              <a:t>in 5-7 minutes. Add photos and more slides, if you would like. Or just talk. </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Key points to cover for Recipients</a:t>
            </a:r>
            <a:r>
              <a:rPr lang="en-US" b="0" i="0" u="none" strike="noStrike" dirty="0">
                <a:solidFill>
                  <a:srgbClr val="000000"/>
                </a:solidFill>
                <a:effectLst/>
                <a:latin typeface="Calibri" panose="020F0502020204030204" pitchFamily="34" charset="0"/>
              </a:rPr>
              <a:t>:</a:t>
            </a:r>
            <a:r>
              <a:rPr lang="en-US" b="0" i="0" dirty="0">
                <a:solidFill>
                  <a:srgbClr val="000000"/>
                </a:solidFill>
                <a:effectLst/>
                <a:latin typeface="Calibri" panose="020F0502020204030204" pitchFamily="34" charset="0"/>
              </a:rPr>
              <a:t>​</a:t>
            </a:r>
            <a:endParaRPr lang="en-US" sz="1200" b="0" i="0" u="none" strike="noStrike"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life was like for you before and leading up to transplant? Thoughts and feelings when told you needed to be listed for transplant?  </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Avoid sharing too much medical information, medications, dates. Instead, focus on painting a picture of what life was like for you.</a:t>
            </a:r>
            <a:endParaRPr lang="en-US" sz="1800" b="0" i="0" u="none" strike="noStrike"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Receiving “the call”</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it was like to find out that there was an organ available for you</a:t>
            </a:r>
            <a:r>
              <a:rPr lang="en-US" sz="1800" b="0" i="0" dirty="0">
                <a:solidFill>
                  <a:srgbClr val="000000"/>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Life after transplant</a:t>
            </a:r>
            <a:r>
              <a:rPr lang="en-US" sz="1800" b="0" i="0" dirty="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you are able to do now because of transplant (e.g., watch kids grow-up, back to school/work, travel, play golf, etc.)</a:t>
            </a:r>
            <a:endParaRPr lang="en-US" sz="1800" b="0" i="0" u="none" strike="noStrike"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Gratitude for donor</a:t>
            </a:r>
            <a:r>
              <a:rPr lang="en-US" sz="1800" b="0" i="0" dirty="0">
                <a:solidFill>
                  <a:srgbClr val="000000"/>
                </a:solidFill>
                <a:effectLst/>
                <a:latin typeface="Calibri" panose="020F0502020204030204" pitchFamily="34" charset="0"/>
              </a:rPr>
              <a:t>​</a:t>
            </a:r>
          </a:p>
          <a:p>
            <a:pPr marL="628650" lvl="1"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Share general info about your donor, if known (e.g., my donor was a 45-year-old father of two from the Midwest who is a hero) or just gratitude for donors in general. Remember confidentiality.</a:t>
            </a:r>
          </a:p>
          <a:p>
            <a:pPr marL="171450" indent="-171450" algn="l" rtl="0" fontAlgn="base">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0" indent="0" algn="l" rtl="0" fontAlgn="base">
              <a:buFont typeface="Arial" panose="020B0604020202020204" pitchFamily="34" charset="0"/>
              <a:buNone/>
            </a:pPr>
            <a:r>
              <a:rPr lang="en-US" b="1" i="0" u="none" strike="noStrike" dirty="0">
                <a:solidFill>
                  <a:srgbClr val="000000"/>
                </a:solidFill>
                <a:effectLst/>
                <a:latin typeface="Calibri" panose="020F0502020204030204" pitchFamily="34" charset="0"/>
              </a:rPr>
              <a:t>Key points to cover for Donor Family</a:t>
            </a:r>
            <a:r>
              <a:rPr lang="en-US" b="0" i="0" u="none" strike="noStrike" dirty="0">
                <a:solidFill>
                  <a:srgbClr val="000000"/>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dirty="0">
                <a:solidFill>
                  <a:srgbClr val="000000"/>
                </a:solidFill>
                <a:effectLst/>
                <a:latin typeface="Calibri" panose="020F0502020204030204" pitchFamily="34" charset="0"/>
              </a:rPr>
              <a:t>​Introduce and </a:t>
            </a:r>
            <a:r>
              <a:rPr lang="en-US" sz="1800" b="0" i="0" u="none" strike="noStrike" dirty="0">
                <a:solidFill>
                  <a:srgbClr val="000000"/>
                </a:solidFill>
                <a:effectLst/>
                <a:latin typeface="Calibri" panose="020F0502020204030204" pitchFamily="34" charset="0"/>
              </a:rPr>
              <a:t>share some information about your loved one: </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hobbies, interests, personality</a:t>
            </a:r>
            <a:r>
              <a:rPr lang="en-US" sz="1800" b="0" i="0" dirty="0">
                <a:solidFill>
                  <a:srgbClr val="000000"/>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situation that led to your loved one being a donor </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General overview (e.g., on May 12, 2019, our dear Johnny was in a car accident). Feel free to keep it as vague as you would like.</a:t>
            </a:r>
          </a:p>
          <a:p>
            <a:pPr marL="171450" lvl="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Did you know your loved one’s decision or thoughts on donation before their passing</a:t>
            </a:r>
            <a:r>
              <a:rPr lang="en-US" sz="1800" b="0" i="0" dirty="0">
                <a:solidFill>
                  <a:srgbClr val="000000"/>
                </a:solidFill>
                <a:effectLst/>
                <a:latin typeface="Calibri" panose="020F0502020204030204" pitchFamily="34" charset="0"/>
              </a:rPr>
              <a:t>​?</a:t>
            </a:r>
            <a:endParaRPr lang="en-US" sz="1800" b="0" i="0" u="none" strike="noStrike"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What organs, tissues, cornea your loved one was able to donate </a:t>
            </a:r>
          </a:p>
          <a:p>
            <a:pPr marL="17145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Impact of donation on you and your family</a:t>
            </a:r>
            <a:r>
              <a:rPr lang="en-US" sz="1800" b="0" i="0" dirty="0">
                <a:solidFill>
                  <a:srgbClr val="000000"/>
                </a:solidFill>
                <a:effectLst/>
                <a:latin typeface="Calibri" panose="020F0502020204030204" pitchFamily="34" charset="0"/>
              </a:rPr>
              <a:t>​ and the legacy of your loved one</a:t>
            </a:r>
          </a:p>
          <a:p>
            <a:pPr marL="628650" lvl="1"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Provide a brief overview of what donation has meant to you and your family, how you honor your loved one’s legacy, etc.</a:t>
            </a:r>
          </a:p>
          <a:p>
            <a:pPr marL="171450" lvl="0" indent="-17145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Recipient info. Have you heard from or met any recipients? Remember confidentiality.</a:t>
            </a:r>
          </a:p>
          <a:p>
            <a:pPr algn="l" rtl="0" fontAlgn="base"/>
            <a:endParaRPr lang="en-US"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a:xfrm>
            <a:off x="5501616" y="397112061"/>
            <a:ext cx="4210351" cy="20990817"/>
          </a:xfrm>
          <a:prstGeom prst="rect">
            <a:avLst/>
          </a:prstGeom>
        </p:spPr>
        <p:txBody>
          <a:bodyPr/>
          <a:lstStyle/>
          <a:p>
            <a:fld id="{FF54BC9F-7EE7-4CCA-99EB-18A946EE187A}" type="slidenum">
              <a:rPr lang="en-US" smtClean="0"/>
              <a:t>3</a:t>
            </a:fld>
            <a:endParaRPr lang="en-US"/>
          </a:p>
        </p:txBody>
      </p:sp>
    </p:spTree>
    <p:extLst>
      <p:ext uri="{BB962C8B-B14F-4D97-AF65-F5344CB8AC3E}">
        <p14:creationId xmlns:p14="http://schemas.microsoft.com/office/powerpoint/2010/main" val="274721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a:t>After you share your story, transition into talking about facts and info. </a:t>
            </a:r>
          </a:p>
          <a:p>
            <a:endParaRPr lang="en-US" b="1"/>
          </a:p>
          <a:p>
            <a:r>
              <a:rPr lang="en-US" b="1"/>
              <a:t>Option</a:t>
            </a:r>
            <a:r>
              <a:rPr lang="en-US"/>
              <a:t>: Play this short video that gives a VERY quick overview of the donation process. (skip or delete slide if you don’t want to show video. Or, put the slide/video in another spot in PPT)</a:t>
            </a:r>
          </a:p>
          <a:p>
            <a:endParaRPr lang="en-US"/>
          </a:p>
        </p:txBody>
      </p:sp>
      <p:sp>
        <p:nvSpPr>
          <p:cNvPr id="4" name="Slide Number Placeholder 3"/>
          <p:cNvSpPr>
            <a:spLocks noGrp="1"/>
          </p:cNvSpPr>
          <p:nvPr>
            <p:ph type="sldNum" sz="quarter" idx="5"/>
          </p:nvPr>
        </p:nvSpPr>
        <p:spPr>
          <a:xfrm>
            <a:off x="5501616" y="397112061"/>
            <a:ext cx="4210351" cy="20990817"/>
          </a:xfrm>
          <a:prstGeom prst="rect">
            <a:avLst/>
          </a:prstGeom>
        </p:spPr>
        <p:txBody>
          <a:bodyPr/>
          <a:lstStyle/>
          <a:p>
            <a:fld id="{FF54BC9F-7EE7-4CCA-99EB-18A946EE187A}" type="slidenum">
              <a:rPr lang="en-US" smtClean="0"/>
              <a:t>4</a:t>
            </a:fld>
            <a:endParaRPr lang="en-US"/>
          </a:p>
        </p:txBody>
      </p:sp>
    </p:spTree>
    <p:extLst>
      <p:ext uri="{BB962C8B-B14F-4D97-AF65-F5344CB8AC3E}">
        <p14:creationId xmlns:p14="http://schemas.microsoft.com/office/powerpoint/2010/main" val="274721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Organs</a:t>
            </a:r>
            <a:r>
              <a:rPr lang="en-US" baseline="0" dirty="0"/>
              <a:t> and tissues (eyes) that can be donated after death and are needed for transplant. (</a:t>
            </a:r>
            <a:r>
              <a:rPr lang="en-US" dirty="0"/>
              <a:t>This slide might not be needed for an adult-based group. Might be a little more youth-geared. Use your judgement). </a:t>
            </a:r>
          </a:p>
          <a:p>
            <a:endParaRPr lang="en-US" baseline="0" dirty="0"/>
          </a:p>
          <a:p>
            <a:r>
              <a:rPr lang="en-US" b="1" dirty="0"/>
              <a:t>*Option:</a:t>
            </a:r>
            <a:r>
              <a:rPr lang="en-US" dirty="0"/>
              <a:t> Before showing this chart, you can ask the audience what organs and tissues they thinks can be donated after death and are needed for transplant and generate a list to compare to the chart.</a:t>
            </a:r>
          </a:p>
          <a:p>
            <a:r>
              <a:rPr lang="en-US" dirty="0"/>
              <a:t> </a:t>
            </a:r>
            <a:endParaRPr lang="en-US" baseline="0" dirty="0">
              <a:cs typeface="Calibri"/>
            </a:endParaRPr>
          </a:p>
          <a:p>
            <a:r>
              <a:rPr lang="en-US" b="1" i="0" u="none" strike="noStrike" dirty="0">
                <a:solidFill>
                  <a:srgbClr val="000000"/>
                </a:solidFill>
                <a:effectLst/>
                <a:latin typeface="Calibri" panose="020F0502020204030204" pitchFamily="34" charset="0"/>
              </a:rPr>
              <a:t>Note</a:t>
            </a:r>
            <a:r>
              <a:rPr lang="en-US" b="0" i="0" u="none" strike="noStrike" dirty="0">
                <a:solidFill>
                  <a:srgbClr val="000000"/>
                </a:solidFill>
                <a:effectLst/>
                <a:latin typeface="Calibri" panose="020F0502020204030204" pitchFamily="34" charset="0"/>
              </a:rPr>
              <a:t> regarding bone marrow – this is not the same as bone marrow that is donated for treatment of cancer and other illnesses; that type of bone marrow donation needs to come from a living donor. Bone marrow donation after death is used along with donated bone to aid in the healing after transplantation. </a:t>
            </a:r>
            <a:r>
              <a:rPr lang="en-US" b="0" i="0" dirty="0">
                <a:solidFill>
                  <a:srgbClr val="000000"/>
                </a:solidFill>
                <a:effectLst/>
                <a:latin typeface="Calibri" panose="020F0502020204030204" pitchFamily="34" charset="0"/>
              </a:rPr>
              <a:t>​</a:t>
            </a:r>
            <a:endParaRPr lang="en-US" dirty="0"/>
          </a:p>
          <a:p>
            <a:endParaRPr lang="en-US" baseline="0" dirty="0"/>
          </a:p>
        </p:txBody>
      </p:sp>
    </p:spTree>
    <p:extLst>
      <p:ext uri="{BB962C8B-B14F-4D97-AF65-F5344CB8AC3E}">
        <p14:creationId xmlns:p14="http://schemas.microsoft.com/office/powerpoint/2010/main" val="349887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dirty="0"/>
              <a:t>The following two slides are the top 10 facts about donation/FAQ’s about donation. Explanation of each fact:</a:t>
            </a:r>
          </a:p>
          <a:p>
            <a:pPr marL="457200" indent="-457200">
              <a:buAutoNum type="arabicPeriod"/>
            </a:pPr>
            <a:endParaRPr lang="en-US" dirty="0"/>
          </a:p>
          <a:p>
            <a:pPr marL="457200" indent="-457200">
              <a:buAutoNum type="arabicPeriod"/>
            </a:pPr>
            <a:r>
              <a:rPr lang="en-US" dirty="0"/>
              <a:t>The hospital and EMT’s number one priority is to save your life. Your status as a donor is not considered until every effort has been made to save your life. Also, the teams involved in trying to save your life have nothing to do with the donation/transplant process.</a:t>
            </a:r>
          </a:p>
          <a:p>
            <a:pPr marL="457200" indent="-457200">
              <a:buAutoNum type="arabicPeriod"/>
            </a:pPr>
            <a:r>
              <a:rPr lang="en-US" b="1" dirty="0"/>
              <a:t>Anyone can register to be a donor</a:t>
            </a:r>
            <a:r>
              <a:rPr lang="en-US" dirty="0"/>
              <a:t>! Age or health should not prevent you from registering as a donor. The medical professionals will determine if your organ, eyes or tissues are healthy enough to be donated at the time of death.</a:t>
            </a:r>
          </a:p>
          <a:p>
            <a:pPr marL="457200" indent="-457200">
              <a:buAutoNum type="arabicPeriod"/>
            </a:pPr>
            <a:r>
              <a:rPr lang="en-US" dirty="0"/>
              <a:t>All major religions in the U.S. support donation and consider it a generous act of caring. With that said, we always encourage people to talk to their faith leader with more questions </a:t>
            </a:r>
          </a:p>
          <a:p>
            <a:pPr marL="457200" indent="-457200">
              <a:buAutoNum type="arabicPeriod"/>
            </a:pPr>
            <a:r>
              <a:rPr lang="en-US" dirty="0"/>
              <a:t>Donor families will have no expenses associated with donation</a:t>
            </a:r>
          </a:p>
          <a:p>
            <a:pPr marL="457200" indent="-457200">
              <a:buAutoNum type="arabicPeriod"/>
            </a:pPr>
            <a:r>
              <a:rPr lang="en-US" dirty="0"/>
              <a:t>One donor can potentially save and heal up to 75 lives (or more!) through organ, eye and tissue donation.</a:t>
            </a:r>
          </a:p>
        </p:txBody>
      </p:sp>
    </p:spTree>
    <p:extLst>
      <p:ext uri="{BB962C8B-B14F-4D97-AF65-F5344CB8AC3E}">
        <p14:creationId xmlns:p14="http://schemas.microsoft.com/office/powerpoint/2010/main" val="26174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dirty="0"/>
              <a:t>6. Organs are allocated based on medical factors such as blood type, body size, severity of illness and length of time on the wait list. Nobody receives priority based on wealth or influence.</a:t>
            </a:r>
          </a:p>
          <a:p>
            <a:r>
              <a:rPr lang="en-US" dirty="0"/>
              <a:t>7.   Registering to be a donor is legal and binding for ages 18 &amp; over. Your decision to be a donor will be honored. Under age 18 – parent/guardian makes ultimate decision.</a:t>
            </a:r>
          </a:p>
          <a:p>
            <a:r>
              <a:rPr lang="en-US" dirty="0"/>
              <a:t>8.   If you have not registered to be a donor, your family will be asked to make the decision (for any age).</a:t>
            </a:r>
          </a:p>
          <a:p>
            <a:r>
              <a:rPr lang="en-US" dirty="0"/>
              <a:t>9.   Donors are treated with the utmost respect and viewed as heroes. Donation does not prevent an open-casket funeral or any type of viewing.</a:t>
            </a:r>
          </a:p>
          <a:p>
            <a:r>
              <a:rPr lang="en-US" dirty="0"/>
              <a:t>10.  You can register online (life-source.org or registerme.org), at the DMV, on your iPhone app, and on your hunting and fishing license in MN.</a:t>
            </a:r>
          </a:p>
          <a:p>
            <a:endParaRPr lang="en-US" dirty="0"/>
          </a:p>
        </p:txBody>
      </p:sp>
    </p:spTree>
    <p:extLst>
      <p:ext uri="{BB962C8B-B14F-4D97-AF65-F5344CB8AC3E}">
        <p14:creationId xmlns:p14="http://schemas.microsoft.com/office/powerpoint/2010/main" val="158668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553163" y="52258913"/>
            <a:ext cx="250820238" cy="141087475"/>
          </a:xfrm>
          <a:prstGeom prst="rect">
            <a:avLst/>
          </a:prstGeom>
        </p:spPr>
      </p:sp>
      <p:sp>
        <p:nvSpPr>
          <p:cNvPr id="3" name="Notes Placeholder 2"/>
          <p:cNvSpPr>
            <a:spLocks noGrp="1"/>
          </p:cNvSpPr>
          <p:nvPr>
            <p:ph type="body" idx="1"/>
          </p:nvPr>
        </p:nvSpPr>
        <p:spPr>
          <a:xfrm>
            <a:off x="972297" y="201197738"/>
            <a:ext cx="7769572" cy="164642282"/>
          </a:xfrm>
          <a:prstGeom prst="rect">
            <a:avLst/>
          </a:prstGeom>
        </p:spPr>
        <p:txBody>
          <a:bodyPr/>
          <a:lstStyle/>
          <a:p>
            <a:r>
              <a:rPr lang="en-US" dirty="0"/>
              <a:t>This is the main message. Anyone can register as a donor and we need everyone to take action and register.</a:t>
            </a:r>
          </a:p>
        </p:txBody>
      </p:sp>
    </p:spTree>
    <p:extLst>
      <p:ext uri="{BB962C8B-B14F-4D97-AF65-F5344CB8AC3E}">
        <p14:creationId xmlns:p14="http://schemas.microsoft.com/office/powerpoint/2010/main" val="303668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Donor Designation is legal and binding for ages 18 and over. Under the age of 18 – parent or legal guardian will make the decision, regardless of donor designation.</a:t>
            </a:r>
          </a:p>
          <a:p>
            <a:r>
              <a:rPr lang="en-US" b="0" dirty="0"/>
              <a:t>In the case</a:t>
            </a:r>
            <a:r>
              <a:rPr lang="en-US" b="0" baseline="0" dirty="0"/>
              <a:t> that someone has not made the decision about donation (the box was not checked, no designation), the family will be asked to make the decision about donation on their behalf.</a:t>
            </a:r>
          </a:p>
          <a:p>
            <a:endParaRPr lang="en-US" b="0" dirty="0"/>
          </a:p>
          <a:p>
            <a:r>
              <a:rPr lang="en-US" b="0" dirty="0"/>
              <a:t>The two things we want people to do if </a:t>
            </a:r>
            <a:r>
              <a:rPr lang="en-US" b="0" baseline="0" dirty="0"/>
              <a:t>they support donation:</a:t>
            </a:r>
          </a:p>
          <a:p>
            <a:pPr marL="228600" indent="-228600">
              <a:buAutoNum type="arabicPeriod"/>
            </a:pPr>
            <a:r>
              <a:rPr lang="en-US" b="0" baseline="0" dirty="0"/>
              <a:t>register to be a donor </a:t>
            </a:r>
          </a:p>
          <a:p>
            <a:pPr marL="228600" indent="-228600">
              <a:buAutoNum type="arabicPeriod"/>
            </a:pPr>
            <a:r>
              <a:rPr lang="en-US" b="0" baseline="0" dirty="0"/>
              <a:t>share the decision with their family</a:t>
            </a:r>
          </a:p>
          <a:p>
            <a:endParaRPr lang="en-US" sz="1600" b="0" baseline="0" dirty="0"/>
          </a:p>
          <a:p>
            <a:r>
              <a:rPr lang="en-US" sz="1600" b="0" baseline="0" dirty="0"/>
              <a:t>*Note for presenter – if someone changes their mind and wants to remove an existing donor designation, they will need to do so in the way that they registered. For example, if you registered at the DMV and live in a state where changes can only be made in-person (MN is one of these states), you will need to go to the DMV to get a new license and have it removed.</a:t>
            </a:r>
          </a:p>
          <a:p>
            <a:endParaRPr lang="en-US" sz="1600" b="0" baseline="0" dirty="0"/>
          </a:p>
          <a:p>
            <a:endParaRPr lang="en-US" sz="1600" b="0" baseline="0" dirty="0"/>
          </a:p>
          <a:p>
            <a:endParaRPr lang="en-US" sz="1600" b="0" baseline="0" dirty="0"/>
          </a:p>
          <a:p>
            <a:endParaRPr lang="en-US" sz="1600" b="1" baseline="0" dirty="0"/>
          </a:p>
        </p:txBody>
      </p:sp>
    </p:spTree>
    <p:extLst>
      <p:ext uri="{BB962C8B-B14F-4D97-AF65-F5344CB8AC3E}">
        <p14:creationId xmlns:p14="http://schemas.microsoft.com/office/powerpoint/2010/main" val="3602732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_no backgroun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F4B5D35-888E-4C08-A25D-CF471A1DF5B3}"/>
              </a:ext>
            </a:extLst>
          </p:cNvPr>
          <p:cNvCxnSpPr/>
          <p:nvPr/>
        </p:nvCxnSpPr>
        <p:spPr>
          <a:xfrm>
            <a:off x="383694" y="4418178"/>
            <a:ext cx="11472951" cy="0"/>
          </a:xfrm>
          <a:prstGeom prst="line">
            <a:avLst/>
          </a:prstGeom>
          <a:ln w="19050">
            <a:solidFill>
              <a:srgbClr val="0F8BB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B27AF5-0F1B-440B-9FED-47F34EBC3FF2}"/>
              </a:ext>
            </a:extLst>
          </p:cNvPr>
          <p:cNvCxnSpPr/>
          <p:nvPr/>
        </p:nvCxnSpPr>
        <p:spPr>
          <a:xfrm>
            <a:off x="3757969" y="4470028"/>
            <a:ext cx="4724400" cy="0"/>
          </a:xfrm>
          <a:prstGeom prst="line">
            <a:avLst/>
          </a:prstGeom>
          <a:ln w="38100">
            <a:solidFill>
              <a:srgbClr val="81AB5B"/>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85F7516B-D0ED-442B-92CA-C5930400CF7E}"/>
              </a:ext>
            </a:extLst>
          </p:cNvPr>
          <p:cNvSpPr>
            <a:spLocks noGrp="1"/>
          </p:cNvSpPr>
          <p:nvPr>
            <p:ph type="title"/>
          </p:nvPr>
        </p:nvSpPr>
        <p:spPr>
          <a:xfrm>
            <a:off x="793750" y="2692596"/>
            <a:ext cx="10515600" cy="1325563"/>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
        <p:nvSpPr>
          <p:cNvPr id="14" name="Text Placeholder 2">
            <a:extLst>
              <a:ext uri="{FF2B5EF4-FFF2-40B4-BE49-F238E27FC236}">
                <a16:creationId xmlns:a16="http://schemas.microsoft.com/office/drawing/2014/main" id="{198999A2-AE8F-41E6-B700-6AB53B76F34E}"/>
              </a:ext>
            </a:extLst>
          </p:cNvPr>
          <p:cNvSpPr>
            <a:spLocks noGrp="1"/>
          </p:cNvSpPr>
          <p:nvPr>
            <p:ph type="body" idx="1"/>
          </p:nvPr>
        </p:nvSpPr>
        <p:spPr>
          <a:xfrm>
            <a:off x="3517107" y="4589463"/>
            <a:ext cx="5157787" cy="823912"/>
          </a:xfrm>
        </p:spPr>
        <p:txBody>
          <a:bodyPr anchor="t">
            <a:normAutofit/>
          </a:bodyPr>
          <a:lstStyle>
            <a:lvl1pPr marL="0" indent="0" algn="ctr">
              <a:buNone/>
              <a:defRPr sz="1800" b="0">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E92D99D6-61FB-48CF-B0C8-9F77D7BD3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2619" y="879954"/>
            <a:ext cx="3746762" cy="958678"/>
          </a:xfrm>
          <a:prstGeom prst="rect">
            <a:avLst/>
          </a:prstGeom>
        </p:spPr>
      </p:pic>
      <p:sp>
        <p:nvSpPr>
          <p:cNvPr id="5" name="Slide Number Placeholder 4">
            <a:extLst>
              <a:ext uri="{FF2B5EF4-FFF2-40B4-BE49-F238E27FC236}">
                <a16:creationId xmlns:a16="http://schemas.microsoft.com/office/drawing/2014/main" id="{21793058-E6CB-4E0E-B94F-A7B2431FD26A}"/>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32665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8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005A-FEEF-4B90-A1BA-005B79E3EB1B}"/>
              </a:ext>
            </a:extLst>
          </p:cNvPr>
          <p:cNvSpPr>
            <a:spLocks noGrp="1"/>
          </p:cNvSpPr>
          <p:nvPr>
            <p:ph type="title"/>
          </p:nvPr>
        </p:nvSpPr>
        <p:spPr>
          <a:xfrm>
            <a:off x="0" y="365126"/>
            <a:ext cx="12192000" cy="718608"/>
          </a:xfrm>
        </p:spPr>
        <p:txBody>
          <a:bodyPr/>
          <a:lstStyle>
            <a:lvl1pPr algn="ctr">
              <a:defRPr>
                <a:solidFill>
                  <a:srgbClr val="138BB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BEF9EA6-FC28-425B-9A3E-F6AB9FBCE1BF}"/>
              </a:ext>
            </a:extLst>
          </p:cNvPr>
          <p:cNvSpPr>
            <a:spLocks noGrp="1"/>
          </p:cNvSpPr>
          <p:nvPr>
            <p:ph sz="half" idx="1"/>
          </p:nvPr>
        </p:nvSpPr>
        <p:spPr>
          <a:xfrm>
            <a:off x="335356"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7AFE6623-4F0C-43E4-9157-A5916019A96B}"/>
              </a:ext>
            </a:extLst>
          </p:cNvPr>
          <p:cNvSpPr>
            <a:spLocks noGrp="1"/>
          </p:cNvSpPr>
          <p:nvPr>
            <p:ph sz="half" idx="2"/>
          </p:nvPr>
        </p:nvSpPr>
        <p:spPr>
          <a:xfrm>
            <a:off x="6172200"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0" name="Rectangle 9">
            <a:extLst>
              <a:ext uri="{FF2B5EF4-FFF2-40B4-BE49-F238E27FC236}">
                <a16:creationId xmlns:a16="http://schemas.microsoft.com/office/drawing/2014/main" id="{C3FD9ACF-4C8C-07DC-685E-463C9D7ECFAD}"/>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8503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4D39D-74C5-496D-BB98-2E724564D652}"/>
              </a:ext>
            </a:extLst>
          </p:cNvPr>
          <p:cNvSpPr>
            <a:spLocks noGrp="1"/>
          </p:cNvSpPr>
          <p:nvPr>
            <p:ph type="title"/>
          </p:nvPr>
        </p:nvSpPr>
        <p:spPr>
          <a:xfrm>
            <a:off x="0" y="365125"/>
            <a:ext cx="12192000" cy="696031"/>
          </a:xfrm>
        </p:spPr>
        <p:txBody>
          <a:bodyPr/>
          <a:lstStyle>
            <a:lvl1pPr algn="ctr">
              <a:defRPr>
                <a:solidFill>
                  <a:srgbClr val="138BBF"/>
                </a:solidFill>
              </a:defRPr>
            </a:lvl1pPr>
          </a:lstStyle>
          <a:p>
            <a:r>
              <a:rPr lang="en-US"/>
              <a:t>Click to edit Master title style</a:t>
            </a:r>
          </a:p>
        </p:txBody>
      </p:sp>
      <p:sp>
        <p:nvSpPr>
          <p:cNvPr id="13" name="Rectangle 12">
            <a:extLst>
              <a:ext uri="{FF2B5EF4-FFF2-40B4-BE49-F238E27FC236}">
                <a16:creationId xmlns:a16="http://schemas.microsoft.com/office/drawing/2014/main" id="{30FF1A99-B9B9-48D5-F032-F53B79CBBA39}"/>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76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D71073-E0A9-D1CC-9744-ABFCB22248AE}"/>
              </a:ext>
            </a:extLst>
          </p:cNvPr>
          <p:cNvSpPr>
            <a:spLocks noGrp="1"/>
          </p:cNvSpPr>
          <p:nvPr>
            <p:ph type="title"/>
          </p:nvPr>
        </p:nvSpPr>
        <p:spPr>
          <a:xfrm>
            <a:off x="0" y="365126"/>
            <a:ext cx="12192000" cy="718608"/>
          </a:xfrm>
        </p:spPr>
        <p:txBody>
          <a:bodyPr/>
          <a:lstStyle>
            <a:lvl1pPr algn="ctr">
              <a:defRPr>
                <a:solidFill>
                  <a:srgbClr val="138BB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80F26688-4433-22F4-DA3E-9E3AF1678120}"/>
              </a:ext>
            </a:extLst>
          </p:cNvPr>
          <p:cNvSpPr>
            <a:spLocks noGrp="1"/>
          </p:cNvSpPr>
          <p:nvPr>
            <p:ph sz="half" idx="1"/>
          </p:nvPr>
        </p:nvSpPr>
        <p:spPr>
          <a:xfrm>
            <a:off x="335356"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3">
            <a:extLst>
              <a:ext uri="{FF2B5EF4-FFF2-40B4-BE49-F238E27FC236}">
                <a16:creationId xmlns:a16="http://schemas.microsoft.com/office/drawing/2014/main" id="{4AB3F50F-D8A2-6B60-589D-9087DF6ACC55}"/>
              </a:ext>
            </a:extLst>
          </p:cNvPr>
          <p:cNvSpPr>
            <a:spLocks noGrp="1"/>
          </p:cNvSpPr>
          <p:nvPr>
            <p:ph sz="half" idx="2"/>
          </p:nvPr>
        </p:nvSpPr>
        <p:spPr>
          <a:xfrm>
            <a:off x="6172200" y="1253331"/>
            <a:ext cx="5684445" cy="4351338"/>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Rectangle 12">
            <a:extLst>
              <a:ext uri="{FF2B5EF4-FFF2-40B4-BE49-F238E27FC236}">
                <a16:creationId xmlns:a16="http://schemas.microsoft.com/office/drawing/2014/main" id="{6BABD129-6317-F5BD-B6AC-5C6AB37BC2CA}"/>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48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backgrou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629B92-0274-4F31-9A28-03DF21446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 y="0"/>
            <a:ext cx="12192000" cy="6859714"/>
          </a:xfrm>
          <a:prstGeom prst="rect">
            <a:avLst/>
          </a:prstGeom>
        </p:spPr>
      </p:pic>
      <p:cxnSp>
        <p:nvCxnSpPr>
          <p:cNvPr id="10" name="Straight Connector 9">
            <a:extLst>
              <a:ext uri="{FF2B5EF4-FFF2-40B4-BE49-F238E27FC236}">
                <a16:creationId xmlns:a16="http://schemas.microsoft.com/office/drawing/2014/main" id="{9F4B5D35-888E-4C08-A25D-CF471A1DF5B3}"/>
              </a:ext>
            </a:extLst>
          </p:cNvPr>
          <p:cNvCxnSpPr/>
          <p:nvPr/>
        </p:nvCxnSpPr>
        <p:spPr>
          <a:xfrm>
            <a:off x="383694" y="4418178"/>
            <a:ext cx="11472951" cy="0"/>
          </a:xfrm>
          <a:prstGeom prst="line">
            <a:avLst/>
          </a:prstGeom>
          <a:ln w="19050">
            <a:solidFill>
              <a:srgbClr val="0F8BB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B27AF5-0F1B-440B-9FED-47F34EBC3FF2}"/>
              </a:ext>
            </a:extLst>
          </p:cNvPr>
          <p:cNvCxnSpPr/>
          <p:nvPr/>
        </p:nvCxnSpPr>
        <p:spPr>
          <a:xfrm>
            <a:off x="3757969" y="4470028"/>
            <a:ext cx="4724400" cy="0"/>
          </a:xfrm>
          <a:prstGeom prst="line">
            <a:avLst/>
          </a:prstGeom>
          <a:ln w="38100">
            <a:solidFill>
              <a:srgbClr val="81AB5B"/>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85F7516B-D0ED-442B-92CA-C5930400CF7E}"/>
              </a:ext>
            </a:extLst>
          </p:cNvPr>
          <p:cNvSpPr>
            <a:spLocks noGrp="1"/>
          </p:cNvSpPr>
          <p:nvPr>
            <p:ph type="title"/>
          </p:nvPr>
        </p:nvSpPr>
        <p:spPr>
          <a:xfrm>
            <a:off x="793750" y="2692596"/>
            <a:ext cx="10515600" cy="1325563"/>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
        <p:nvSpPr>
          <p:cNvPr id="14" name="Text Placeholder 2">
            <a:extLst>
              <a:ext uri="{FF2B5EF4-FFF2-40B4-BE49-F238E27FC236}">
                <a16:creationId xmlns:a16="http://schemas.microsoft.com/office/drawing/2014/main" id="{198999A2-AE8F-41E6-B700-6AB53B76F34E}"/>
              </a:ext>
            </a:extLst>
          </p:cNvPr>
          <p:cNvSpPr>
            <a:spLocks noGrp="1"/>
          </p:cNvSpPr>
          <p:nvPr>
            <p:ph type="body" idx="1"/>
          </p:nvPr>
        </p:nvSpPr>
        <p:spPr>
          <a:xfrm>
            <a:off x="3517107" y="4589463"/>
            <a:ext cx="5157787" cy="823912"/>
          </a:xfrm>
        </p:spPr>
        <p:txBody>
          <a:bodyPr anchor="t">
            <a:normAutofit/>
          </a:bodyPr>
          <a:lstStyle>
            <a:lvl1pPr marL="0" indent="0" algn="ctr">
              <a:buNone/>
              <a:defRPr sz="1800" b="0">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2" name="Picture 11">
            <a:extLst>
              <a:ext uri="{FF2B5EF4-FFF2-40B4-BE49-F238E27FC236}">
                <a16:creationId xmlns:a16="http://schemas.microsoft.com/office/drawing/2014/main" id="{E92D99D6-61FB-48CF-B0C8-9F77D7BD3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619" y="879954"/>
            <a:ext cx="3746762" cy="958678"/>
          </a:xfrm>
          <a:prstGeom prst="rect">
            <a:avLst/>
          </a:prstGeom>
        </p:spPr>
      </p:pic>
    </p:spTree>
    <p:extLst>
      <p:ext uri="{BB962C8B-B14F-4D97-AF65-F5344CB8AC3E}">
        <p14:creationId xmlns:p14="http://schemas.microsoft.com/office/powerpoint/2010/main" val="121100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3601-A748-4D63-BC8A-2E84F21EA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637241-2637-4BA5-B426-0DA857E72363}"/>
              </a:ext>
            </a:extLst>
          </p:cNvPr>
          <p:cNvSpPr>
            <a:spLocks noGrp="1"/>
          </p:cNvSpPr>
          <p:nvPr>
            <p:ph idx="1"/>
          </p:nvPr>
        </p:nvSpPr>
        <p:spPr/>
        <p:txBody>
          <a:bodyPr/>
          <a:lstStyle>
            <a:lvl1pPr>
              <a:buClr>
                <a:srgbClr val="0F8BBF"/>
              </a:buClr>
              <a:defRPr/>
            </a:lvl1pPr>
            <a:lvl2pPr>
              <a:buClr>
                <a:srgbClr val="0F8BBF"/>
              </a:buClr>
              <a:defRPr/>
            </a:lvl2pPr>
            <a:lvl3pPr>
              <a:buClr>
                <a:srgbClr val="0F8BBF"/>
              </a:buClr>
              <a:defRPr/>
            </a:lvl3pPr>
            <a:lvl4pPr>
              <a:buClr>
                <a:srgbClr val="0F8BBF"/>
              </a:buClr>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D1B1762-06A5-4D48-B81B-33A7E42191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7" name="Straight Connector 6">
            <a:extLst>
              <a:ext uri="{FF2B5EF4-FFF2-40B4-BE49-F238E27FC236}">
                <a16:creationId xmlns:a16="http://schemas.microsoft.com/office/drawing/2014/main" id="{B20389D8-E146-4193-BCAC-5A3669E3F87C}"/>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47C675-45D1-4AAE-9406-A3897D8BF336}"/>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70C69D1-42CC-45AF-B5FF-C459F19CF5E1}"/>
              </a:ext>
            </a:extLst>
          </p:cNvPr>
          <p:cNvGrpSpPr/>
          <p:nvPr/>
        </p:nvGrpSpPr>
        <p:grpSpPr>
          <a:xfrm>
            <a:off x="11257615" y="6415312"/>
            <a:ext cx="209678" cy="209678"/>
            <a:chOff x="11101883" y="6115688"/>
            <a:chExt cx="209678" cy="209678"/>
          </a:xfrm>
        </p:grpSpPr>
        <p:sp>
          <p:nvSpPr>
            <p:cNvPr id="10" name="Oval 9">
              <a:extLst>
                <a:ext uri="{FF2B5EF4-FFF2-40B4-BE49-F238E27FC236}">
                  <a16:creationId xmlns:a16="http://schemas.microsoft.com/office/drawing/2014/main" id="{2D247C0C-6E2B-4CB4-AEDB-B8C3FFE649FE}"/>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D55B3B-2F0C-4D07-8FD3-DBA840CA0C1C}"/>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Slide Number Placeholder 17">
            <a:extLst>
              <a:ext uri="{FF2B5EF4-FFF2-40B4-BE49-F238E27FC236}">
                <a16:creationId xmlns:a16="http://schemas.microsoft.com/office/drawing/2014/main" id="{8F00FC52-91FC-44AD-B14B-9206BD2C73B2}"/>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41460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0075FF7-E5AA-4D48-B96C-A1ECCF916237}"/>
              </a:ext>
            </a:extLst>
          </p:cNvPr>
          <p:cNvGrpSpPr/>
          <p:nvPr/>
        </p:nvGrpSpPr>
        <p:grpSpPr>
          <a:xfrm>
            <a:off x="11257615" y="6415312"/>
            <a:ext cx="209678" cy="209678"/>
            <a:chOff x="11101883" y="6115688"/>
            <a:chExt cx="209678" cy="209678"/>
          </a:xfrm>
        </p:grpSpPr>
        <p:sp>
          <p:nvSpPr>
            <p:cNvPr id="18" name="Oval 17">
              <a:extLst>
                <a:ext uri="{FF2B5EF4-FFF2-40B4-BE49-F238E27FC236}">
                  <a16:creationId xmlns:a16="http://schemas.microsoft.com/office/drawing/2014/main" id="{BB625D4F-6DAF-4070-91DF-A66A8B1BF9DE}"/>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B326A8E-990A-4036-9DED-C8AB3E7DD0BC}"/>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3D4005A-FEEF-4B90-A1BA-005B79E3EB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F9EA6-FC28-425B-9A3E-F6AB9FBCE1B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7AFE6623-4F0C-43E4-9157-A5916019A9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p:txBody>
      </p:sp>
      <p:pic>
        <p:nvPicPr>
          <p:cNvPr id="14" name="Picture 13">
            <a:extLst>
              <a:ext uri="{FF2B5EF4-FFF2-40B4-BE49-F238E27FC236}">
                <a16:creationId xmlns:a16="http://schemas.microsoft.com/office/drawing/2014/main" id="{7CD71E79-F625-474D-A9D6-32ADA3822CE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15" name="Straight Connector 14">
            <a:extLst>
              <a:ext uri="{FF2B5EF4-FFF2-40B4-BE49-F238E27FC236}">
                <a16:creationId xmlns:a16="http://schemas.microsoft.com/office/drawing/2014/main" id="{097FBB26-CD5D-4649-AF22-612AE53F19EA}"/>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7B45C-8626-47B0-9519-F1BA7F002B36}"/>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B1DDDAC-C952-4A23-9AF9-34F3478C89AD}"/>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231850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C508E7-DCBC-4BA5-8CC4-1886748C7ADE}"/>
              </a:ext>
            </a:extLst>
          </p:cNvPr>
          <p:cNvGrpSpPr/>
          <p:nvPr/>
        </p:nvGrpSpPr>
        <p:grpSpPr>
          <a:xfrm>
            <a:off x="11257615" y="6415312"/>
            <a:ext cx="209678" cy="209678"/>
            <a:chOff x="11101883" y="6115688"/>
            <a:chExt cx="209678" cy="209678"/>
          </a:xfrm>
        </p:grpSpPr>
        <p:sp>
          <p:nvSpPr>
            <p:cNvPr id="9" name="Oval 8">
              <a:extLst>
                <a:ext uri="{FF2B5EF4-FFF2-40B4-BE49-F238E27FC236}">
                  <a16:creationId xmlns:a16="http://schemas.microsoft.com/office/drawing/2014/main" id="{5F45DB30-5094-4B17-81DB-1ED295FFF6A2}"/>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74DFEB-47A2-4B11-AE66-99E017795404}"/>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9F4D39D-74C5-496D-BB98-2E724564D652}"/>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5E83EB00-FE28-49C8-9EC3-72B0FA8A90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6" name="Straight Connector 5">
            <a:extLst>
              <a:ext uri="{FF2B5EF4-FFF2-40B4-BE49-F238E27FC236}">
                <a16:creationId xmlns:a16="http://schemas.microsoft.com/office/drawing/2014/main" id="{AD1728DF-09BE-4ECE-BF52-D6EC605062F0}"/>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AD49F6-8D6F-4071-B317-C5498D7C8FC3}"/>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4699D65-F2B1-4A6B-9ADC-BA41890D3A3E}"/>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5057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A29B0C3-5843-4A41-8233-0E96861AB8D5}"/>
              </a:ext>
            </a:extLst>
          </p:cNvPr>
          <p:cNvGrpSpPr/>
          <p:nvPr/>
        </p:nvGrpSpPr>
        <p:grpSpPr>
          <a:xfrm>
            <a:off x="11257615" y="6415312"/>
            <a:ext cx="209678" cy="209678"/>
            <a:chOff x="11101883" y="6115688"/>
            <a:chExt cx="209678" cy="209678"/>
          </a:xfrm>
        </p:grpSpPr>
        <p:sp>
          <p:nvSpPr>
            <p:cNvPr id="9" name="Oval 8">
              <a:extLst>
                <a:ext uri="{FF2B5EF4-FFF2-40B4-BE49-F238E27FC236}">
                  <a16:creationId xmlns:a16="http://schemas.microsoft.com/office/drawing/2014/main" id="{72F2059B-CD98-4EE6-8515-0AF3CE82F9D5}"/>
                </a:ext>
              </a:extLst>
            </p:cNvPr>
            <p:cNvSpPr/>
            <p:nvPr/>
          </p:nvSpPr>
          <p:spPr>
            <a:xfrm>
              <a:off x="11133079" y="6146884"/>
              <a:ext cx="147286" cy="147286"/>
            </a:xfrm>
            <a:prstGeom prst="ellipse">
              <a:avLst/>
            </a:prstGeom>
            <a:solidFill>
              <a:srgbClr val="0F8BBF"/>
            </a:solidFill>
            <a:ln>
              <a:solidFill>
                <a:srgbClr val="0F8B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754228-AC04-4E93-ADAC-818A34FB46EA}"/>
                </a:ext>
              </a:extLst>
            </p:cNvPr>
            <p:cNvSpPr/>
            <p:nvPr/>
          </p:nvSpPr>
          <p:spPr>
            <a:xfrm>
              <a:off x="11101883" y="6115688"/>
              <a:ext cx="209678" cy="209678"/>
            </a:xfrm>
            <a:prstGeom prst="ellipse">
              <a:avLst/>
            </a:prstGeom>
            <a:noFill/>
            <a:ln>
              <a:solidFill>
                <a:srgbClr val="81A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BE19D0E9-4A34-4781-9737-6F20EC0E86A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8598" y="6361040"/>
            <a:ext cx="325787" cy="325787"/>
          </a:xfrm>
          <a:prstGeom prst="rect">
            <a:avLst/>
          </a:prstGeom>
        </p:spPr>
      </p:pic>
      <p:cxnSp>
        <p:nvCxnSpPr>
          <p:cNvPr id="6" name="Straight Connector 5">
            <a:extLst>
              <a:ext uri="{FF2B5EF4-FFF2-40B4-BE49-F238E27FC236}">
                <a16:creationId xmlns:a16="http://schemas.microsoft.com/office/drawing/2014/main" id="{C9B7CE2D-3695-4C29-BF2D-54623F2F552C}"/>
              </a:ext>
            </a:extLst>
          </p:cNvPr>
          <p:cNvCxnSpPr>
            <a:cxnSpLocks/>
          </p:cNvCxnSpPr>
          <p:nvPr/>
        </p:nvCxnSpPr>
        <p:spPr>
          <a:xfrm>
            <a:off x="1276295" y="6575943"/>
            <a:ext cx="9639410" cy="0"/>
          </a:xfrm>
          <a:prstGeom prst="line">
            <a:avLst/>
          </a:prstGeom>
          <a:ln w="9525">
            <a:solidFill>
              <a:srgbClr val="81AB5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6C7692-91EB-4606-AA5A-8A78756F3A6C}"/>
              </a:ext>
            </a:extLst>
          </p:cNvPr>
          <p:cNvCxnSpPr>
            <a:cxnSpLocks/>
          </p:cNvCxnSpPr>
          <p:nvPr/>
        </p:nvCxnSpPr>
        <p:spPr>
          <a:xfrm>
            <a:off x="983695" y="6522165"/>
            <a:ext cx="10224610" cy="0"/>
          </a:xfrm>
          <a:prstGeom prst="line">
            <a:avLst/>
          </a:prstGeom>
          <a:ln w="22225">
            <a:solidFill>
              <a:srgbClr val="0F8BBF"/>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339C135A-C31A-4309-8E5B-39917A263E84}"/>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67185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58B3D83-781D-4D59-812C-77CC89FFC0D9}"/>
              </a:ext>
            </a:extLst>
          </p:cNvPr>
          <p:cNvSpPr>
            <a:spLocks noGrp="1"/>
          </p:cNvSpPr>
          <p:nvPr>
            <p:ph type="sldNum" sz="quarter" idx="10"/>
          </p:nvPr>
        </p:nvSpPr>
        <p:spPr/>
        <p:txBody>
          <a:bodyPr/>
          <a:lstStyle/>
          <a:p>
            <a:fld id="{865C9E18-FB92-433F-BBB5-B81B6C1E82E2}" type="slidenum">
              <a:rPr lang="en-US" smtClean="0"/>
              <a:pPr/>
              <a:t>‹#›</a:t>
            </a:fld>
            <a:endParaRPr lang="en-US"/>
          </a:p>
        </p:txBody>
      </p:sp>
    </p:spTree>
    <p:extLst>
      <p:ext uri="{BB962C8B-B14F-4D97-AF65-F5344CB8AC3E}">
        <p14:creationId xmlns:p14="http://schemas.microsoft.com/office/powerpoint/2010/main" val="115759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_no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73CC2D-5591-9B9C-00EA-DABB25CAC8A8}"/>
              </a:ext>
            </a:extLst>
          </p:cNvPr>
          <p:cNvSpPr/>
          <p:nvPr userDrawn="1"/>
        </p:nvSpPr>
        <p:spPr>
          <a:xfrm>
            <a:off x="0" y="4564394"/>
            <a:ext cx="12192000" cy="22936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85F7516B-D0ED-442B-92CA-C5930400CF7E}"/>
              </a:ext>
            </a:extLst>
          </p:cNvPr>
          <p:cNvSpPr>
            <a:spLocks noGrp="1"/>
          </p:cNvSpPr>
          <p:nvPr>
            <p:ph type="title"/>
          </p:nvPr>
        </p:nvSpPr>
        <p:spPr>
          <a:xfrm>
            <a:off x="335355" y="2692596"/>
            <a:ext cx="11521290" cy="1325563"/>
          </a:xfrm>
          <a:prstGeom prst="rect">
            <a:avLst/>
          </a:prstGeom>
        </p:spPr>
        <p:txBody>
          <a:bodyPr vert="horz" lIns="91440" tIns="45720" rIns="91440" bIns="45720" rtlCol="0" anchor="t">
            <a:normAutofit/>
          </a:bodyPr>
          <a:lstStyle>
            <a:lvl1pPr algn="ctr">
              <a:defRPr/>
            </a:lvl1pPr>
          </a:lstStyle>
          <a:p>
            <a:r>
              <a:rPr lang="en-US"/>
              <a:t>Click to edit Master title style</a:t>
            </a:r>
          </a:p>
        </p:txBody>
      </p:sp>
      <p:sp>
        <p:nvSpPr>
          <p:cNvPr id="14" name="Text Placeholder 2">
            <a:extLst>
              <a:ext uri="{FF2B5EF4-FFF2-40B4-BE49-F238E27FC236}">
                <a16:creationId xmlns:a16="http://schemas.microsoft.com/office/drawing/2014/main" id="{198999A2-AE8F-41E6-B700-6AB53B76F34E}"/>
              </a:ext>
            </a:extLst>
          </p:cNvPr>
          <p:cNvSpPr>
            <a:spLocks noGrp="1"/>
          </p:cNvSpPr>
          <p:nvPr>
            <p:ph type="body" idx="1"/>
          </p:nvPr>
        </p:nvSpPr>
        <p:spPr>
          <a:xfrm>
            <a:off x="3517107" y="4747509"/>
            <a:ext cx="5157787" cy="823912"/>
          </a:xfrm>
        </p:spPr>
        <p:txBody>
          <a:bodyPr anchor="t">
            <a:normAutofit/>
          </a:bodyPr>
          <a:lstStyle>
            <a:lvl1pPr marL="0" indent="0" algn="ctr">
              <a:buNone/>
              <a:defRPr sz="2400" b="0">
                <a:solidFill>
                  <a:schemeClr val="bg1"/>
                </a:solidFill>
                <a:latin typeface="Franklin Gothic Book" panose="020B05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E92D99D6-61FB-48CF-B0C8-9F77D7BD3A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196" y="920912"/>
            <a:ext cx="4093608" cy="1047425"/>
          </a:xfrm>
          <a:prstGeom prst="rect">
            <a:avLst/>
          </a:prstGeom>
        </p:spPr>
      </p:pic>
    </p:spTree>
    <p:extLst>
      <p:ext uri="{BB962C8B-B14F-4D97-AF65-F5344CB8AC3E}">
        <p14:creationId xmlns:p14="http://schemas.microsoft.com/office/powerpoint/2010/main" val="32665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3601-A748-4D63-BC8A-2E84F21EA032}"/>
              </a:ext>
            </a:extLst>
          </p:cNvPr>
          <p:cNvSpPr>
            <a:spLocks noGrp="1"/>
          </p:cNvSpPr>
          <p:nvPr>
            <p:ph type="title"/>
          </p:nvPr>
        </p:nvSpPr>
        <p:spPr>
          <a:xfrm>
            <a:off x="0" y="365125"/>
            <a:ext cx="12192000" cy="707319"/>
          </a:xfrm>
        </p:spPr>
        <p:txBody>
          <a:bodyPr/>
          <a:lstStyle>
            <a:lvl1pPr algn="ctr">
              <a:defRPr>
                <a:solidFill>
                  <a:srgbClr val="138BB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3637241-2637-4BA5-B426-0DA857E72363}"/>
              </a:ext>
            </a:extLst>
          </p:cNvPr>
          <p:cNvSpPr>
            <a:spLocks noGrp="1"/>
          </p:cNvSpPr>
          <p:nvPr>
            <p:ph idx="1"/>
          </p:nvPr>
        </p:nvSpPr>
        <p:spPr>
          <a:xfrm>
            <a:off x="335355" y="1253331"/>
            <a:ext cx="11521290" cy="4351338"/>
          </a:xfrm>
        </p:spPr>
        <p:txBody>
          <a:bodyPr/>
          <a:lstStyle>
            <a:lvl1pPr>
              <a:buClr>
                <a:srgbClr val="0F8BBF"/>
              </a:buClr>
              <a:defRPr>
                <a:solidFill>
                  <a:schemeClr val="tx1">
                    <a:lumMod val="75000"/>
                  </a:schemeClr>
                </a:solidFill>
              </a:defRPr>
            </a:lvl1pPr>
            <a:lvl2pPr>
              <a:buClr>
                <a:srgbClr val="0F8BBF"/>
              </a:buClr>
              <a:defRPr>
                <a:solidFill>
                  <a:schemeClr val="tx1">
                    <a:lumMod val="75000"/>
                  </a:schemeClr>
                </a:solidFill>
              </a:defRPr>
            </a:lvl2pPr>
            <a:lvl3pPr>
              <a:buClr>
                <a:srgbClr val="0F8BBF"/>
              </a:buClr>
              <a:defRPr>
                <a:solidFill>
                  <a:schemeClr val="tx1">
                    <a:lumMod val="75000"/>
                  </a:schemeClr>
                </a:solidFill>
              </a:defRPr>
            </a:lvl3pPr>
            <a:lvl4pPr>
              <a:buClr>
                <a:srgbClr val="0F8BBF"/>
              </a:buClr>
              <a:defRPr>
                <a:solidFill>
                  <a:schemeClr val="tx1">
                    <a:lumMod val="75000"/>
                  </a:schemeClr>
                </a:solidFill>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Rectangle 13">
            <a:extLst>
              <a:ext uri="{FF2B5EF4-FFF2-40B4-BE49-F238E27FC236}">
                <a16:creationId xmlns:a16="http://schemas.microsoft.com/office/drawing/2014/main" id="{21AB5174-1F66-E091-37A9-714FCE5DA3D0}"/>
              </a:ext>
            </a:extLst>
          </p:cNvPr>
          <p:cNvSpPr/>
          <p:nvPr userDrawn="1"/>
        </p:nvSpPr>
        <p:spPr>
          <a:xfrm>
            <a:off x="0" y="6470297"/>
            <a:ext cx="12192000" cy="3877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0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AF64F-A50F-4300-9967-E67409A7F33F}"/>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7DC7B4A-E668-4EE5-98E6-33BBDEE07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Slide Number Placeholder 5">
            <a:extLst>
              <a:ext uri="{FF2B5EF4-FFF2-40B4-BE49-F238E27FC236}">
                <a16:creationId xmlns:a16="http://schemas.microsoft.com/office/drawing/2014/main" id="{0F56635F-B74A-40F4-96E1-B5705FA94C5D}"/>
              </a:ext>
            </a:extLst>
          </p:cNvPr>
          <p:cNvSpPr>
            <a:spLocks noGrp="1"/>
          </p:cNvSpPr>
          <p:nvPr>
            <p:ph type="sldNum" sz="quarter" idx="4"/>
          </p:nvPr>
        </p:nvSpPr>
        <p:spPr>
          <a:xfrm>
            <a:off x="11174365" y="6337588"/>
            <a:ext cx="376178" cy="365125"/>
          </a:xfrm>
          <a:prstGeom prst="rect">
            <a:avLst/>
          </a:prstGeom>
        </p:spPr>
        <p:txBody>
          <a:bodyPr vert="horz" lIns="91440" tIns="45720" rIns="91440" bIns="45720" rtlCol="0" anchor="ctr"/>
          <a:lstStyle>
            <a:lvl1pPr algn="ctr">
              <a:defRPr sz="700">
                <a:solidFill>
                  <a:schemeClr val="bg1"/>
                </a:solidFill>
                <a:latin typeface="Franklin Gothic Book" panose="020B0503020102020204" pitchFamily="34" charset="0"/>
              </a:defRPr>
            </a:lvl1pPr>
          </a:lstStyle>
          <a:p>
            <a:fld id="{865C9E18-FB92-433F-BBB5-B81B6C1E82E2}" type="slidenum">
              <a:rPr lang="en-US" smtClean="0"/>
              <a:pPr/>
              <a:t>‹#›</a:t>
            </a:fld>
            <a:endParaRPr lang="en-US"/>
          </a:p>
        </p:txBody>
      </p:sp>
    </p:spTree>
    <p:extLst>
      <p:ext uri="{BB962C8B-B14F-4D97-AF65-F5344CB8AC3E}">
        <p14:creationId xmlns:p14="http://schemas.microsoft.com/office/powerpoint/2010/main" val="4224277331"/>
      </p:ext>
    </p:extLst>
  </p:cSld>
  <p:clrMap bg1="lt1" tx1="dk1" bg2="lt2" tx2="dk2" accent1="accent1" accent2="accent2" accent3="accent3" accent4="accent4" accent5="accent5" accent6="accent6" hlink="hlink" folHlink="folHlink"/>
  <p:sldLayoutIdLst>
    <p:sldLayoutId id="2147483689" r:id="rId1"/>
    <p:sldLayoutId id="2147483649" r:id="rId2"/>
    <p:sldLayoutId id="2147483692" r:id="rId3"/>
    <p:sldLayoutId id="2147483694" r:id="rId4"/>
    <p:sldLayoutId id="2147483696" r:id="rId5"/>
    <p:sldLayoutId id="2147483697" r:id="rId6"/>
    <p:sldLayoutId id="2147483655" r:id="rId7"/>
  </p:sldLayoutIdLst>
  <p:txStyles>
    <p:titleStyle>
      <a:lvl1pPr algn="ctr" defTabSz="914400" rtl="0" eaLnBrk="1" latinLnBrk="0" hangingPunct="1">
        <a:lnSpc>
          <a:spcPct val="90000"/>
        </a:lnSpc>
        <a:spcBef>
          <a:spcPct val="0"/>
        </a:spcBef>
        <a:buNone/>
        <a:defRPr sz="4800" kern="1200">
          <a:solidFill>
            <a:schemeClr val="bg2">
              <a:lumMod val="25000"/>
            </a:schemeClr>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F8BBF"/>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0F8BBF"/>
        </a:buClr>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0F8BBF"/>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0F8BB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8AF64F-A50F-4300-9967-E67409A7F33F}"/>
              </a:ext>
            </a:extLst>
          </p:cNvPr>
          <p:cNvSpPr>
            <a:spLocks noGrp="1"/>
          </p:cNvSpPr>
          <p:nvPr>
            <p:ph type="title"/>
          </p:nvPr>
        </p:nvSpPr>
        <p:spPr>
          <a:xfrm>
            <a:off x="0" y="365125"/>
            <a:ext cx="12192000" cy="67345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7DC7B4A-E668-4EE5-98E6-33BBDEE0740B}"/>
              </a:ext>
            </a:extLst>
          </p:cNvPr>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242773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698" r:id="rId6"/>
  </p:sldLayoutIdLst>
  <p:txStyles>
    <p:title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F8BBF"/>
        </a:buClr>
        <a:buFont typeface="Arial" panose="020B0604020202020204" pitchFamily="34" charset="0"/>
        <a:buChar char="•"/>
        <a:defRPr sz="2800" kern="1200">
          <a:solidFill>
            <a:schemeClr val="tx1">
              <a:lumMod val="75000"/>
            </a:schemeClr>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rgbClr val="0F8BBF"/>
        </a:buClr>
        <a:buFont typeface="Arial" panose="020B0604020202020204" pitchFamily="34" charset="0"/>
        <a:buChar char="•"/>
        <a:defRPr sz="2400" kern="1200">
          <a:solidFill>
            <a:schemeClr val="tx1">
              <a:lumMod val="75000"/>
            </a:schemeClr>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rgbClr val="0F8BBF"/>
        </a:buClr>
        <a:buFont typeface="Arial" panose="020B0604020202020204" pitchFamily="34" charset="0"/>
        <a:buChar char="•"/>
        <a:defRPr sz="2000" kern="1200">
          <a:solidFill>
            <a:schemeClr val="tx1">
              <a:lumMod val="75000"/>
            </a:schemeClr>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rgbClr val="0F8BBF"/>
        </a:buClr>
        <a:buFont typeface="Arial" panose="020B0604020202020204" pitchFamily="34" charset="0"/>
        <a:buChar char="•"/>
        <a:defRPr sz="1800" kern="1200">
          <a:solidFill>
            <a:schemeClr val="tx1">
              <a:lumMod val="75000"/>
            </a:schemeClr>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K7k4SMeAo9o?feature=oembed"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Organ, eye and tissue donation</a:t>
            </a:r>
          </a:p>
        </p:txBody>
      </p:sp>
      <p:sp>
        <p:nvSpPr>
          <p:cNvPr id="2" name="Subtitle 1"/>
          <p:cNvSpPr>
            <a:spLocks noGrp="1"/>
          </p:cNvSpPr>
          <p:nvPr>
            <p:ph type="body" idx="1"/>
          </p:nvPr>
        </p:nvSpPr>
        <p:spPr/>
        <p:txBody>
          <a:bodyPr>
            <a:normAutofit/>
          </a:bodyPr>
          <a:lstStyle/>
          <a:p>
            <a:r>
              <a:rPr lang="en-US"/>
              <a:t>LifeSource Ambassador</a:t>
            </a:r>
          </a:p>
          <a:p>
            <a:endParaRPr lang="en-US"/>
          </a:p>
        </p:txBody>
      </p:sp>
    </p:spTree>
    <p:extLst>
      <p:ext uri="{BB962C8B-B14F-4D97-AF65-F5344CB8AC3E}">
        <p14:creationId xmlns:p14="http://schemas.microsoft.com/office/powerpoint/2010/main" val="2584495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6538B-7466-4CE0-B255-B1BF42D0DE8D}"/>
              </a:ext>
            </a:extLst>
          </p:cNvPr>
          <p:cNvSpPr>
            <a:spLocks noGrp="1"/>
          </p:cNvSpPr>
          <p:nvPr>
            <p:ph type="title"/>
          </p:nvPr>
        </p:nvSpPr>
        <p:spPr/>
        <p:txBody>
          <a:bodyPr>
            <a:normAutofit fontScale="90000"/>
          </a:bodyPr>
          <a:lstStyle/>
          <a:p>
            <a:r>
              <a:rPr lang="en-US">
                <a:latin typeface="Franklin Gothic Medium"/>
              </a:rPr>
              <a:t>More About Me</a:t>
            </a:r>
            <a:endParaRPr lang="en-US"/>
          </a:p>
        </p:txBody>
      </p:sp>
      <p:sp>
        <p:nvSpPr>
          <p:cNvPr id="5" name="Content Placeholder 4">
            <a:extLst>
              <a:ext uri="{FF2B5EF4-FFF2-40B4-BE49-F238E27FC236}">
                <a16:creationId xmlns:a16="http://schemas.microsoft.com/office/drawing/2014/main" id="{AC0430AC-572A-297E-5A07-F5B393BD73B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5882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a:latin typeface="Franklin Gothic Medium"/>
              </a:rPr>
              <a:t>Thank you!</a:t>
            </a:r>
            <a:endParaRPr lang="en-US" sz="4800" b="1"/>
          </a:p>
        </p:txBody>
      </p:sp>
      <p:sp>
        <p:nvSpPr>
          <p:cNvPr id="2" name="Text Placeholder 1">
            <a:extLst>
              <a:ext uri="{FF2B5EF4-FFF2-40B4-BE49-F238E27FC236}">
                <a16:creationId xmlns:a16="http://schemas.microsoft.com/office/drawing/2014/main" id="{321EE6D9-508B-43ED-8439-503E4F14ED47}"/>
              </a:ext>
            </a:extLst>
          </p:cNvPr>
          <p:cNvSpPr>
            <a:spLocks noGrp="1"/>
          </p:cNvSpPr>
          <p:nvPr>
            <p:ph type="body" idx="1"/>
          </p:nvPr>
        </p:nvSpPr>
        <p:spPr>
          <a:xfrm>
            <a:off x="3517107" y="4657861"/>
            <a:ext cx="5157787" cy="1249068"/>
          </a:xfrm>
        </p:spPr>
        <p:txBody>
          <a:bodyPr>
            <a:normAutofit/>
          </a:bodyPr>
          <a:lstStyle/>
          <a:p>
            <a:pPr>
              <a:lnSpc>
                <a:spcPct val="100000"/>
              </a:lnSpc>
              <a:spcBef>
                <a:spcPts val="500"/>
              </a:spcBef>
            </a:pPr>
            <a:r>
              <a:rPr lang="en-US" sz="2200"/>
              <a:t>More information:</a:t>
            </a:r>
            <a:endParaRPr lang="en-US"/>
          </a:p>
          <a:p>
            <a:pPr>
              <a:lnSpc>
                <a:spcPct val="100000"/>
              </a:lnSpc>
              <a:spcBef>
                <a:spcPts val="500"/>
              </a:spcBef>
            </a:pPr>
            <a:r>
              <a:rPr lang="en-US" sz="2000">
                <a:latin typeface="Franklin Gothic Book"/>
              </a:rPr>
              <a:t>Visit Life-Source.org </a:t>
            </a:r>
            <a:endParaRPr lang="en-US"/>
          </a:p>
          <a:p>
            <a:pPr>
              <a:lnSpc>
                <a:spcPct val="100000"/>
              </a:lnSpc>
              <a:spcBef>
                <a:spcPts val="500"/>
              </a:spcBef>
            </a:pPr>
            <a:r>
              <a:rPr lang="en-US" sz="2000">
                <a:latin typeface="Franklin Gothic Book"/>
              </a:rPr>
              <a:t>or call 612–800–6100</a:t>
            </a:r>
            <a:endParaRPr lang="en-US"/>
          </a:p>
        </p:txBody>
      </p:sp>
      <p:pic>
        <p:nvPicPr>
          <p:cNvPr id="4" name="Picture 3">
            <a:extLst>
              <a:ext uri="{FF2B5EF4-FFF2-40B4-BE49-F238E27FC236}">
                <a16:creationId xmlns:a16="http://schemas.microsoft.com/office/drawing/2014/main" id="{0E91A91C-CBF5-42CE-7FB8-60B7D278AD64}"/>
              </a:ext>
            </a:extLst>
          </p:cNvPr>
          <p:cNvPicPr>
            <a:picLocks noChangeAspect="1"/>
          </p:cNvPicPr>
          <p:nvPr/>
        </p:nvPicPr>
        <p:blipFill>
          <a:blip r:embed="rId3"/>
          <a:stretch>
            <a:fillRect/>
          </a:stretch>
        </p:blipFill>
        <p:spPr>
          <a:xfrm>
            <a:off x="4894183" y="6085446"/>
            <a:ext cx="2403634" cy="550833"/>
          </a:xfrm>
          <a:prstGeom prst="rect">
            <a:avLst/>
          </a:prstGeom>
        </p:spPr>
      </p:pic>
    </p:spTree>
    <p:extLst>
      <p:ext uri="{BB962C8B-B14F-4D97-AF65-F5344CB8AC3E}">
        <p14:creationId xmlns:p14="http://schemas.microsoft.com/office/powerpoint/2010/main" val="2959095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94057FE-96DF-1C61-06B9-AF5F78A9F4C8}"/>
              </a:ext>
            </a:extLst>
          </p:cNvPr>
          <p:cNvSpPr/>
          <p:nvPr/>
        </p:nvSpPr>
        <p:spPr>
          <a:xfrm>
            <a:off x="0" y="0"/>
            <a:ext cx="3476847"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A3D801A-CE31-C2AC-4494-E9E72E74CA49}"/>
              </a:ext>
            </a:extLst>
          </p:cNvPr>
          <p:cNvSpPr txBox="1">
            <a:spLocks/>
          </p:cNvSpPr>
          <p:nvPr/>
        </p:nvSpPr>
        <p:spPr>
          <a:xfrm>
            <a:off x="3476846" y="365126"/>
            <a:ext cx="8715153" cy="718608"/>
          </a:xfrm>
          <a:prstGeom prst="rect">
            <a:avLst/>
          </a:prstGeom>
        </p:spPr>
        <p:txBody>
          <a:bodyPr>
            <a:noAutofit/>
          </a:bodyPr>
          <a:lst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a:lstStyle>
          <a:p>
            <a:r>
              <a:rPr lang="en-US"/>
              <a:t>The Need</a:t>
            </a:r>
            <a:endParaRPr lang="en-US" dirty="0">
              <a:latin typeface="Franklin Gothic Medium"/>
            </a:endParaRPr>
          </a:p>
        </p:txBody>
      </p:sp>
      <p:grpSp>
        <p:nvGrpSpPr>
          <p:cNvPr id="2" name="Group 1">
            <a:extLst>
              <a:ext uri="{FF2B5EF4-FFF2-40B4-BE49-F238E27FC236}">
                <a16:creationId xmlns:a16="http://schemas.microsoft.com/office/drawing/2014/main" id="{61383DBD-9ECA-2784-4B5A-F1870D886AA3}"/>
              </a:ext>
            </a:extLst>
          </p:cNvPr>
          <p:cNvGrpSpPr/>
          <p:nvPr/>
        </p:nvGrpSpPr>
        <p:grpSpPr>
          <a:xfrm>
            <a:off x="4016784" y="4343638"/>
            <a:ext cx="7747980" cy="2157778"/>
            <a:chOff x="4027990" y="4153138"/>
            <a:chExt cx="7747980" cy="2157778"/>
          </a:xfrm>
        </p:grpSpPr>
        <p:pic>
          <p:nvPicPr>
            <p:cNvPr id="3" name="Picture 2">
              <a:extLst>
                <a:ext uri="{FF2B5EF4-FFF2-40B4-BE49-F238E27FC236}">
                  <a16:creationId xmlns:a16="http://schemas.microsoft.com/office/drawing/2014/main" id="{A396A647-703B-7BCD-91C6-3E64CFEA9E20}"/>
                </a:ext>
              </a:extLst>
            </p:cNvPr>
            <p:cNvPicPr>
              <a:picLocks noChangeAspect="1"/>
            </p:cNvPicPr>
            <p:nvPr/>
          </p:nvPicPr>
          <p:blipFill>
            <a:blip r:embed="rId3"/>
            <a:stretch>
              <a:fillRect/>
            </a:stretch>
          </p:blipFill>
          <p:spPr>
            <a:xfrm>
              <a:off x="4095901" y="4201113"/>
              <a:ext cx="1731693" cy="1731693"/>
            </a:xfrm>
            <a:prstGeom prst="rect">
              <a:avLst/>
            </a:prstGeom>
          </p:spPr>
        </p:pic>
        <p:pic>
          <p:nvPicPr>
            <p:cNvPr id="6" name="Picture 5">
              <a:extLst>
                <a:ext uri="{FF2B5EF4-FFF2-40B4-BE49-F238E27FC236}">
                  <a16:creationId xmlns:a16="http://schemas.microsoft.com/office/drawing/2014/main" id="{3A31490B-F80D-935D-5608-5F8FAA57E924}"/>
                </a:ext>
              </a:extLst>
            </p:cNvPr>
            <p:cNvPicPr>
              <a:picLocks noChangeAspect="1"/>
            </p:cNvPicPr>
            <p:nvPr/>
          </p:nvPicPr>
          <p:blipFill>
            <a:blip r:embed="rId4"/>
            <a:stretch>
              <a:fillRect/>
            </a:stretch>
          </p:blipFill>
          <p:spPr>
            <a:xfrm>
              <a:off x="9732460" y="4153138"/>
              <a:ext cx="1850818" cy="1823056"/>
            </a:xfrm>
            <a:prstGeom prst="rect">
              <a:avLst/>
            </a:prstGeom>
          </p:spPr>
        </p:pic>
        <p:pic>
          <p:nvPicPr>
            <p:cNvPr id="7" name="Picture 6">
              <a:extLst>
                <a:ext uri="{FF2B5EF4-FFF2-40B4-BE49-F238E27FC236}">
                  <a16:creationId xmlns:a16="http://schemas.microsoft.com/office/drawing/2014/main" id="{81FE85BE-B2BA-F531-4778-98327051D2D5}"/>
                </a:ext>
              </a:extLst>
            </p:cNvPr>
            <p:cNvPicPr>
              <a:picLocks noChangeAspect="1"/>
            </p:cNvPicPr>
            <p:nvPr/>
          </p:nvPicPr>
          <p:blipFill>
            <a:blip r:embed="rId5"/>
            <a:stretch>
              <a:fillRect/>
            </a:stretch>
          </p:blipFill>
          <p:spPr>
            <a:xfrm>
              <a:off x="6942985" y="4197709"/>
              <a:ext cx="1782876" cy="1762843"/>
            </a:xfrm>
            <a:prstGeom prst="rect">
              <a:avLst/>
            </a:prstGeom>
          </p:spPr>
        </p:pic>
        <p:sp>
          <p:nvSpPr>
            <p:cNvPr id="9" name="object 7">
              <a:extLst>
                <a:ext uri="{FF2B5EF4-FFF2-40B4-BE49-F238E27FC236}">
                  <a16:creationId xmlns:a16="http://schemas.microsoft.com/office/drawing/2014/main" id="{8DD19B65-9F21-9400-4FDE-DE2663A62ACC}"/>
                </a:ext>
              </a:extLst>
            </p:cNvPr>
            <p:cNvSpPr txBox="1"/>
            <p:nvPr/>
          </p:nvSpPr>
          <p:spPr>
            <a:xfrm>
              <a:off x="4027990" y="6033659"/>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dirty="0">
                  <a:latin typeface="Franklin Gothic Book"/>
                  <a:cs typeface="Lucida Sans"/>
                </a:rPr>
                <a:t>Anna, Organ Recipient</a:t>
              </a:r>
              <a:endParaRPr lang="en-US" sz="1600" i="1">
                <a:latin typeface="Franklin Gothic Book"/>
                <a:cs typeface="Lucida Sans"/>
              </a:endParaRPr>
            </a:p>
          </p:txBody>
        </p:sp>
        <p:sp>
          <p:nvSpPr>
            <p:cNvPr id="10" name="object 7">
              <a:extLst>
                <a:ext uri="{FF2B5EF4-FFF2-40B4-BE49-F238E27FC236}">
                  <a16:creationId xmlns:a16="http://schemas.microsoft.com/office/drawing/2014/main" id="{64C701D1-F6E0-DA67-A9EE-818191EFC544}"/>
                </a:ext>
              </a:extLst>
            </p:cNvPr>
            <p:cNvSpPr txBox="1"/>
            <p:nvPr/>
          </p:nvSpPr>
          <p:spPr>
            <a:xfrm>
              <a:off x="6802400" y="6039070"/>
              <a:ext cx="2069222"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dirty="0">
                  <a:latin typeface="Franklin Gothic Book"/>
                  <a:cs typeface="Lucida Sans"/>
                </a:rPr>
                <a:t>Coyle, Organ Recipient</a:t>
              </a:r>
              <a:endParaRPr lang="en-US" sz="1600" i="1">
                <a:latin typeface="Franklin Gothic Book"/>
                <a:cs typeface="Lucida Sans"/>
              </a:endParaRPr>
            </a:p>
          </p:txBody>
        </p:sp>
        <p:sp>
          <p:nvSpPr>
            <p:cNvPr id="11" name="object 7">
              <a:extLst>
                <a:ext uri="{FF2B5EF4-FFF2-40B4-BE49-F238E27FC236}">
                  <a16:creationId xmlns:a16="http://schemas.microsoft.com/office/drawing/2014/main" id="{1B096E53-7426-785E-344B-4204CA37F28C}"/>
                </a:ext>
              </a:extLst>
            </p:cNvPr>
            <p:cNvSpPr txBox="1"/>
            <p:nvPr/>
          </p:nvSpPr>
          <p:spPr>
            <a:xfrm>
              <a:off x="9538417" y="6045907"/>
              <a:ext cx="2237553" cy="265009"/>
            </a:xfrm>
            <a:prstGeom prst="rect">
              <a:avLst/>
            </a:prstGeom>
          </p:spPr>
          <p:txBody>
            <a:bodyPr vert="horz" wrap="square" lIns="0" tIns="12700" rIns="0" bIns="0" rtlCol="0" anchor="t">
              <a:spAutoFit/>
            </a:bodyPr>
            <a:lstStyle/>
            <a:p>
              <a:pPr marL="12700" marR="5080">
                <a:lnSpc>
                  <a:spcPct val="111100"/>
                </a:lnSpc>
                <a:spcBef>
                  <a:spcPts val="100"/>
                </a:spcBef>
              </a:pPr>
              <a:r>
                <a:rPr lang="en-US" sz="1600" i="1" dirty="0">
                  <a:latin typeface="Franklin Gothic Book"/>
                  <a:cs typeface="Lucida Sans"/>
                </a:rPr>
                <a:t>Krishma, Organ Recipient</a:t>
              </a:r>
              <a:endParaRPr lang="en-US" sz="1600" i="1">
                <a:latin typeface="Franklin Gothic Book"/>
                <a:cs typeface="Lucida Sans"/>
              </a:endParaRPr>
            </a:p>
          </p:txBody>
        </p:sp>
      </p:grpSp>
      <p:sp>
        <p:nvSpPr>
          <p:cNvPr id="12" name="object 30">
            <a:extLst>
              <a:ext uri="{FF2B5EF4-FFF2-40B4-BE49-F238E27FC236}">
                <a16:creationId xmlns:a16="http://schemas.microsoft.com/office/drawing/2014/main" id="{24568B4C-13ED-5A9B-B465-281C3C9DF749}"/>
              </a:ext>
            </a:extLst>
          </p:cNvPr>
          <p:cNvSpPr txBox="1"/>
          <p:nvPr/>
        </p:nvSpPr>
        <p:spPr>
          <a:xfrm>
            <a:off x="4098249" y="1194045"/>
            <a:ext cx="7246766" cy="3539430"/>
          </a:xfrm>
          <a:prstGeom prst="rect">
            <a:avLst/>
          </a:prstGeom>
        </p:spPr>
        <p:txBody>
          <a:bodyPr vert="horz" wrap="square" lIns="0" tIns="30480" rIns="0" bIns="0" rtlCol="0" anchor="t">
            <a:spAutoFit/>
          </a:bodyPr>
          <a:lstStyle/>
          <a:p>
            <a:pPr marL="12700">
              <a:lnSpc>
                <a:spcPct val="100000"/>
              </a:lnSpc>
              <a:spcBef>
                <a:spcPts val="240"/>
              </a:spcBef>
            </a:pPr>
            <a:r>
              <a:rPr lang="en-US" sz="2400" b="1" dirty="0">
                <a:solidFill>
                  <a:srgbClr val="138BBF"/>
                </a:solidFill>
                <a:latin typeface="Franklin Gothic Medium" panose="020B0603020102020204" pitchFamily="34" charset="0"/>
                <a:cs typeface="Calibri"/>
              </a:rPr>
              <a:t>The need has never been greater in our community</a:t>
            </a:r>
            <a:endParaRPr sz="2400" dirty="0">
              <a:solidFill>
                <a:srgbClr val="138BBF"/>
              </a:solidFill>
              <a:latin typeface="Franklin Gothic Medium" panose="020B0603020102020204" pitchFamily="34" charset="0"/>
              <a:cs typeface="Calibri"/>
            </a:endParaRPr>
          </a:p>
          <a:p>
            <a:pPr marL="285750" indent="-285750" fontAlgn="base">
              <a:buClr>
                <a:srgbClr val="138BBF"/>
              </a:buClr>
              <a:buFont typeface="Arial" panose="020B0604020202020204" pitchFamily="34" charset="0"/>
              <a:buChar char="•"/>
            </a:pPr>
            <a:r>
              <a:rPr lang="en-US" sz="2000" b="0" i="0" u="none" strike="noStrike" dirty="0">
                <a:solidFill>
                  <a:srgbClr val="003057"/>
                </a:solidFill>
                <a:effectLst/>
                <a:latin typeface="Arial"/>
                <a:cs typeface="Arial"/>
              </a:rPr>
              <a:t>More than 100,000 people are currently waiting for </a:t>
            </a:r>
            <a:r>
              <a:rPr lang="en-US" sz="2000" b="0" i="0" dirty="0">
                <a:solidFill>
                  <a:srgbClr val="003057"/>
                </a:solidFill>
                <a:effectLst/>
                <a:latin typeface="Arial"/>
                <a:cs typeface="Arial"/>
              </a:rPr>
              <a:t>​</a:t>
            </a:r>
            <a:br>
              <a:rPr lang="en-US" sz="2000" b="0" i="0" dirty="0">
                <a:effectLst/>
                <a:latin typeface="Arial" panose="020B0604020202020204" pitchFamily="34" charset="0"/>
              </a:rPr>
            </a:br>
            <a:r>
              <a:rPr lang="en-US" sz="2000" b="0" i="0" u="none" strike="noStrike" dirty="0">
                <a:solidFill>
                  <a:srgbClr val="003057"/>
                </a:solidFill>
                <a:effectLst/>
                <a:latin typeface="Arial"/>
                <a:cs typeface="Arial"/>
              </a:rPr>
              <a:t>a life-saving organ transplant in the United States with </a:t>
            </a:r>
            <a:br>
              <a:rPr lang="en-US" sz="2000" dirty="0">
                <a:solidFill>
                  <a:srgbClr val="003057"/>
                </a:solidFill>
                <a:latin typeface="Arial"/>
                <a:cs typeface="Arial"/>
              </a:rPr>
            </a:br>
            <a:r>
              <a:rPr lang="en-US" sz="2000" b="0" i="0" u="none" strike="noStrike" dirty="0">
                <a:solidFill>
                  <a:srgbClr val="003057"/>
                </a:solidFill>
                <a:effectLst/>
                <a:latin typeface="Arial"/>
                <a:cs typeface="Arial"/>
              </a:rPr>
              <a:t>3,000 </a:t>
            </a:r>
            <a:r>
              <a:rPr lang="en-US" sz="2000" b="0" i="0" dirty="0">
                <a:solidFill>
                  <a:srgbClr val="003057"/>
                </a:solidFill>
                <a:effectLst/>
                <a:latin typeface="Arial"/>
                <a:cs typeface="Arial"/>
              </a:rPr>
              <a:t>​</a:t>
            </a:r>
            <a:r>
              <a:rPr lang="en-US" sz="2000" b="0" i="0" u="none" strike="noStrike" dirty="0">
                <a:solidFill>
                  <a:srgbClr val="003057"/>
                </a:solidFill>
                <a:effectLst/>
                <a:latin typeface="Arial"/>
                <a:cs typeface="Arial"/>
              </a:rPr>
              <a:t>in our community.</a:t>
            </a:r>
            <a:r>
              <a:rPr lang="en-US" sz="2000" b="0" i="0" dirty="0">
                <a:solidFill>
                  <a:srgbClr val="003057"/>
                </a:solidFill>
                <a:effectLst/>
                <a:latin typeface="Arial"/>
                <a:cs typeface="Arial"/>
              </a:rPr>
              <a:t>​</a:t>
            </a:r>
            <a:endParaRPr lang="en-US" sz="2400" b="0" i="0" dirty="0">
              <a:solidFill>
                <a:srgbClr val="3B3838"/>
              </a:solidFill>
              <a:effectLst/>
              <a:latin typeface="Arial"/>
              <a:cs typeface="Arial"/>
            </a:endParaRPr>
          </a:p>
          <a:p>
            <a:pPr algn="l" rtl="0" fontAlgn="base">
              <a:buClr>
                <a:srgbClr val="138BBF"/>
              </a:buClr>
              <a:buFont typeface="Arial" panose="020B0604020202020204" pitchFamily="34" charset="0"/>
              <a:buChar char="•"/>
            </a:pPr>
            <a:endParaRPr lang="en-US" sz="2400" b="0" i="0" dirty="0">
              <a:solidFill>
                <a:srgbClr val="3B3838"/>
              </a:solidFill>
              <a:effectLst/>
              <a:latin typeface="Arial" panose="020B0604020202020204" pitchFamily="34" charset="0"/>
            </a:endParaRPr>
          </a:p>
          <a:p>
            <a:pPr marL="285750" indent="-285750" algn="l" rtl="0" fontAlgn="base">
              <a:buClr>
                <a:srgbClr val="138BBF"/>
              </a:buClr>
              <a:buFont typeface="Arial" panose="020B0604020202020204" pitchFamily="34" charset="0"/>
              <a:buChar char="•"/>
            </a:pPr>
            <a:r>
              <a:rPr lang="en-US" sz="2000" b="0" i="0" u="none" strike="noStrike" dirty="0">
                <a:solidFill>
                  <a:srgbClr val="003057"/>
                </a:solidFill>
                <a:effectLst/>
                <a:latin typeface="Arial"/>
                <a:cs typeface="Arial"/>
              </a:rPr>
              <a:t>By checking “Yes” to organ donation on your license, people </a:t>
            </a:r>
            <a:r>
              <a:rPr lang="en-US" sz="2000" b="0" i="0" dirty="0">
                <a:solidFill>
                  <a:srgbClr val="003057"/>
                </a:solidFill>
                <a:effectLst/>
                <a:latin typeface="Arial"/>
                <a:cs typeface="Arial"/>
              </a:rPr>
              <a:t>​</a:t>
            </a:r>
            <a:br>
              <a:rPr lang="en-US" sz="2000" b="0" i="0" dirty="0">
                <a:effectLst/>
                <a:latin typeface="Arial" panose="020B0604020202020204" pitchFamily="34" charset="0"/>
              </a:rPr>
            </a:br>
            <a:r>
              <a:rPr lang="en-US" sz="2000" b="0" i="0" u="none" strike="noStrike" dirty="0">
                <a:solidFill>
                  <a:srgbClr val="003057"/>
                </a:solidFill>
                <a:effectLst/>
                <a:latin typeface="Arial"/>
                <a:cs typeface="Arial"/>
              </a:rPr>
              <a:t>like Anna, Coyle, and Krishma can have a second chance at life.</a:t>
            </a:r>
            <a:endParaRPr lang="en-US" sz="2400" b="0" i="0" dirty="0">
              <a:solidFill>
                <a:srgbClr val="3B3838"/>
              </a:solidFill>
              <a:effectLst/>
              <a:latin typeface="Arial"/>
              <a:cs typeface="Arial"/>
            </a:endParaRPr>
          </a:p>
          <a:p>
            <a:pPr marL="355600" marR="5080" indent="-342900">
              <a:spcBef>
                <a:spcPts val="40"/>
              </a:spcBef>
              <a:buClr>
                <a:srgbClr val="138BBF"/>
              </a:buClr>
              <a:buFont typeface="Arial" panose="020B0604020202020204" pitchFamily="34" charset="0"/>
              <a:buChar char="•"/>
            </a:pPr>
            <a:endParaRPr lang="en-US" sz="2000" dirty="0">
              <a:solidFill>
                <a:srgbClr val="003057"/>
              </a:solidFill>
              <a:latin typeface="Arial" panose="020B0604020202020204" pitchFamily="34" charset="0"/>
              <a:cs typeface="Lucida Sans"/>
            </a:endParaRPr>
          </a:p>
          <a:p>
            <a:pPr marL="12700" marR="5080">
              <a:spcBef>
                <a:spcPts val="40"/>
              </a:spcBef>
            </a:pPr>
            <a:endParaRPr lang="en-US" sz="2000" dirty="0">
              <a:solidFill>
                <a:srgbClr val="003057"/>
              </a:solidFill>
              <a:latin typeface="Arial" panose="020B0604020202020204" pitchFamily="34" charset="0"/>
              <a:cs typeface="Lucida Sans"/>
            </a:endParaRPr>
          </a:p>
          <a:p>
            <a:pPr marL="12700" marR="5080">
              <a:spcBef>
                <a:spcPts val="40"/>
              </a:spcBef>
            </a:pPr>
            <a:r>
              <a:rPr lang="en-US" sz="2000" dirty="0">
                <a:solidFill>
                  <a:srgbClr val="003057"/>
                </a:solidFill>
                <a:latin typeface="Arial" panose="020B0604020202020204" pitchFamily="34" charset="0"/>
                <a:cs typeface="Lucida Sans"/>
              </a:rPr>
              <a:t> </a:t>
            </a:r>
            <a:endParaRPr sz="2000" dirty="0">
              <a:solidFill>
                <a:schemeClr val="accent4">
                  <a:lumMod val="85000"/>
                  <a:lumOff val="15000"/>
                </a:schemeClr>
              </a:solidFill>
              <a:latin typeface="Franklin Gothic Book" panose="020B0503020102020204" pitchFamily="34" charset="0"/>
              <a:cs typeface="Lucida Sans"/>
            </a:endParaRPr>
          </a:p>
        </p:txBody>
      </p:sp>
      <p:pic>
        <p:nvPicPr>
          <p:cNvPr id="5" name="Picture 4" descr="A blue tick in a black box&#10;&#10;Description automatically generated">
            <a:extLst>
              <a:ext uri="{FF2B5EF4-FFF2-40B4-BE49-F238E27FC236}">
                <a16:creationId xmlns:a16="http://schemas.microsoft.com/office/drawing/2014/main" id="{AFFC782A-866C-ADB8-513E-A3F4CDDC4ADE}"/>
              </a:ext>
            </a:extLst>
          </p:cNvPr>
          <p:cNvPicPr>
            <a:picLocks noChangeAspect="1"/>
          </p:cNvPicPr>
          <p:nvPr/>
        </p:nvPicPr>
        <p:blipFill>
          <a:blip r:embed="rId6"/>
          <a:stretch>
            <a:fillRect/>
          </a:stretch>
        </p:blipFill>
        <p:spPr>
          <a:xfrm>
            <a:off x="1136761" y="340422"/>
            <a:ext cx="1203324" cy="1464044"/>
          </a:xfrm>
          <a:prstGeom prst="rect">
            <a:avLst/>
          </a:prstGeom>
        </p:spPr>
      </p:pic>
      <p:pic>
        <p:nvPicPr>
          <p:cNvPr id="14" name="Picture 13" descr="A poster with a black background and a white figure&#10;&#10;Description automatically generated">
            <a:extLst>
              <a:ext uri="{FF2B5EF4-FFF2-40B4-BE49-F238E27FC236}">
                <a16:creationId xmlns:a16="http://schemas.microsoft.com/office/drawing/2014/main" id="{144066E2-EE01-19EE-56F3-ADCC54A91C0F}"/>
              </a:ext>
            </a:extLst>
          </p:cNvPr>
          <p:cNvPicPr>
            <a:picLocks noChangeAspect="1"/>
          </p:cNvPicPr>
          <p:nvPr/>
        </p:nvPicPr>
        <p:blipFill>
          <a:blip r:embed="rId7"/>
          <a:stretch>
            <a:fillRect/>
          </a:stretch>
        </p:blipFill>
        <p:spPr>
          <a:xfrm>
            <a:off x="284272" y="3556591"/>
            <a:ext cx="2908300" cy="3048000"/>
          </a:xfrm>
          <a:prstGeom prst="rect">
            <a:avLst/>
          </a:prstGeom>
        </p:spPr>
      </p:pic>
      <p:pic>
        <p:nvPicPr>
          <p:cNvPr id="16" name="Picture 15">
            <a:extLst>
              <a:ext uri="{FF2B5EF4-FFF2-40B4-BE49-F238E27FC236}">
                <a16:creationId xmlns:a16="http://schemas.microsoft.com/office/drawing/2014/main" id="{39FE3DE5-CD3E-D30C-7FE6-9D8CF21D1FA9}"/>
              </a:ext>
            </a:extLst>
          </p:cNvPr>
          <p:cNvPicPr>
            <a:picLocks noChangeAspect="1"/>
          </p:cNvPicPr>
          <p:nvPr/>
        </p:nvPicPr>
        <p:blipFill>
          <a:blip r:embed="rId8"/>
          <a:stretch>
            <a:fillRect/>
          </a:stretch>
        </p:blipFill>
        <p:spPr>
          <a:xfrm>
            <a:off x="699828" y="2001919"/>
            <a:ext cx="2077189" cy="182610"/>
          </a:xfrm>
          <a:prstGeom prst="rect">
            <a:avLst/>
          </a:prstGeom>
        </p:spPr>
      </p:pic>
    </p:spTree>
    <p:extLst>
      <p:ext uri="{BB962C8B-B14F-4D97-AF65-F5344CB8AC3E}">
        <p14:creationId xmlns:p14="http://schemas.microsoft.com/office/powerpoint/2010/main" val="3244293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6538B-7466-4CE0-B255-B1BF42D0DE8D}"/>
              </a:ext>
            </a:extLst>
          </p:cNvPr>
          <p:cNvSpPr>
            <a:spLocks noGrp="1"/>
          </p:cNvSpPr>
          <p:nvPr>
            <p:ph type="title"/>
          </p:nvPr>
        </p:nvSpPr>
        <p:spPr/>
        <p:txBody>
          <a:bodyPr>
            <a:normAutofit fontScale="90000"/>
          </a:bodyPr>
          <a:lstStyle/>
          <a:p>
            <a:r>
              <a:rPr lang="en-US"/>
              <a:t>My Story</a:t>
            </a:r>
          </a:p>
        </p:txBody>
      </p:sp>
      <p:sp>
        <p:nvSpPr>
          <p:cNvPr id="5" name="Content Placeholder 4">
            <a:extLst>
              <a:ext uri="{FF2B5EF4-FFF2-40B4-BE49-F238E27FC236}">
                <a16:creationId xmlns:a16="http://schemas.microsoft.com/office/drawing/2014/main" id="{AC0430AC-572A-297E-5A07-F5B393BD73B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4663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6538B-7466-4CE0-B255-B1BF42D0DE8D}"/>
              </a:ext>
            </a:extLst>
          </p:cNvPr>
          <p:cNvSpPr>
            <a:spLocks noGrp="1"/>
          </p:cNvSpPr>
          <p:nvPr>
            <p:ph type="title"/>
          </p:nvPr>
        </p:nvSpPr>
        <p:spPr/>
        <p:txBody>
          <a:bodyPr>
            <a:normAutofit fontScale="90000"/>
          </a:bodyPr>
          <a:lstStyle/>
          <a:p>
            <a:r>
              <a:rPr lang="en-US"/>
              <a:t>How Organ Donation Works</a:t>
            </a:r>
          </a:p>
        </p:txBody>
      </p:sp>
      <p:pic>
        <p:nvPicPr>
          <p:cNvPr id="2" name="Online Media 1" title="Organ Donation: How the Process Works">
            <a:hlinkClick r:id="" action="ppaction://media"/>
            <a:extLst>
              <a:ext uri="{FF2B5EF4-FFF2-40B4-BE49-F238E27FC236}">
                <a16:creationId xmlns:a16="http://schemas.microsoft.com/office/drawing/2014/main" id="{DDA8081E-2ADE-4011-8628-AD2471EC618D}"/>
              </a:ext>
            </a:extLst>
          </p:cNvPr>
          <p:cNvPicPr>
            <a:picLocks noGrp="1" noRot="1" noChangeAspect="1"/>
          </p:cNvPicPr>
          <p:nvPr>
            <p:ph idx="1"/>
            <a:videoFile r:link="rId1"/>
          </p:nvPr>
        </p:nvPicPr>
        <p:blipFill>
          <a:blip r:embed="rId4"/>
          <a:stretch>
            <a:fillRect/>
          </a:stretch>
        </p:blipFill>
        <p:spPr>
          <a:xfrm>
            <a:off x="1952181" y="1268761"/>
            <a:ext cx="8287638" cy="4661690"/>
          </a:xfrm>
          <a:prstGeom prst="rect">
            <a:avLst/>
          </a:prstGeom>
        </p:spPr>
      </p:pic>
    </p:spTree>
    <p:extLst>
      <p:ext uri="{BB962C8B-B14F-4D97-AF65-F5344CB8AC3E}">
        <p14:creationId xmlns:p14="http://schemas.microsoft.com/office/powerpoint/2010/main" val="25598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5E7A4E76-46CB-ED92-0336-D20B449183A1}"/>
              </a:ext>
            </a:extLst>
          </p:cNvPr>
          <p:cNvSpPr txBox="1">
            <a:spLocks/>
          </p:cNvSpPr>
          <p:nvPr/>
        </p:nvSpPr>
        <p:spPr>
          <a:xfrm>
            <a:off x="0" y="365126"/>
            <a:ext cx="12191999" cy="763764"/>
          </a:xfrm>
          <a:prstGeom prst="rect">
            <a:avLst/>
          </a:prstGeom>
        </p:spPr>
        <p:txBody>
          <a:bodyPr/>
          <a:lst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a:lstStyle>
          <a:p>
            <a:r>
              <a:rPr lang="en-US"/>
              <a:t>What Can Be Donated</a:t>
            </a:r>
          </a:p>
        </p:txBody>
      </p:sp>
      <p:grpSp>
        <p:nvGrpSpPr>
          <p:cNvPr id="21" name="Group 20">
            <a:extLst>
              <a:ext uri="{FF2B5EF4-FFF2-40B4-BE49-F238E27FC236}">
                <a16:creationId xmlns:a16="http://schemas.microsoft.com/office/drawing/2014/main" id="{F1FED311-30FA-0C27-79F6-F659F83C1369}"/>
              </a:ext>
            </a:extLst>
          </p:cNvPr>
          <p:cNvGrpSpPr/>
          <p:nvPr/>
        </p:nvGrpSpPr>
        <p:grpSpPr>
          <a:xfrm>
            <a:off x="3646967" y="1228035"/>
            <a:ext cx="5795966" cy="5363984"/>
            <a:chOff x="3753026" y="1228035"/>
            <a:chExt cx="5795966" cy="5363984"/>
          </a:xfrm>
        </p:grpSpPr>
        <p:pic>
          <p:nvPicPr>
            <p:cNvPr id="6" name="Picture 5">
              <a:extLst>
                <a:ext uri="{FF2B5EF4-FFF2-40B4-BE49-F238E27FC236}">
                  <a16:creationId xmlns:a16="http://schemas.microsoft.com/office/drawing/2014/main" id="{B31957E0-DC99-1D93-152D-62B8FCBA11E5}"/>
                </a:ext>
              </a:extLst>
            </p:cNvPr>
            <p:cNvPicPr>
              <a:picLocks noChangeAspect="1"/>
            </p:cNvPicPr>
            <p:nvPr/>
          </p:nvPicPr>
          <p:blipFill rotWithShape="1">
            <a:blip r:embed="rId3"/>
            <a:srcRect l="13414" r="11137"/>
            <a:stretch/>
          </p:blipFill>
          <p:spPr>
            <a:xfrm>
              <a:off x="3753026" y="1228035"/>
              <a:ext cx="5050466" cy="5264839"/>
            </a:xfrm>
            <a:prstGeom prst="rect">
              <a:avLst/>
            </a:prstGeom>
          </p:spPr>
        </p:pic>
        <p:grpSp>
          <p:nvGrpSpPr>
            <p:cNvPr id="13" name="Group 12">
              <a:extLst>
                <a:ext uri="{FF2B5EF4-FFF2-40B4-BE49-F238E27FC236}">
                  <a16:creationId xmlns:a16="http://schemas.microsoft.com/office/drawing/2014/main" id="{B31970A0-02FA-D49A-5809-72A9DD3EE3FF}"/>
                </a:ext>
              </a:extLst>
            </p:cNvPr>
            <p:cNvGrpSpPr/>
            <p:nvPr/>
          </p:nvGrpSpPr>
          <p:grpSpPr>
            <a:xfrm>
              <a:off x="7611437" y="5551914"/>
              <a:ext cx="1937555" cy="1040105"/>
              <a:chOff x="9572975" y="5569544"/>
              <a:chExt cx="1937555" cy="1306220"/>
            </a:xfrm>
          </p:grpSpPr>
          <p:sp>
            <p:nvSpPr>
              <p:cNvPr id="14" name="TextBox 13">
                <a:extLst>
                  <a:ext uri="{FF2B5EF4-FFF2-40B4-BE49-F238E27FC236}">
                    <a16:creationId xmlns:a16="http://schemas.microsoft.com/office/drawing/2014/main" id="{6D66A982-E6B9-F5A4-AA9C-2CC7087E1A21}"/>
                  </a:ext>
                </a:extLst>
              </p:cNvPr>
              <p:cNvSpPr txBox="1"/>
              <p:nvPr/>
            </p:nvSpPr>
            <p:spPr>
              <a:xfrm>
                <a:off x="9572975" y="5599816"/>
                <a:ext cx="1937555" cy="1106312"/>
              </a:xfrm>
              <a:prstGeom prst="rect">
                <a:avLst/>
              </a:prstGeom>
              <a:noFill/>
              <a:ln>
                <a:solidFill>
                  <a:srgbClr val="138BBF"/>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5DC90EE8-6A87-312A-F32A-4F20F3F091F9}"/>
                  </a:ext>
                </a:extLst>
              </p:cNvPr>
              <p:cNvSpPr txBox="1"/>
              <p:nvPr/>
            </p:nvSpPr>
            <p:spPr>
              <a:xfrm>
                <a:off x="9647863" y="5569544"/>
                <a:ext cx="1840088" cy="1306220"/>
              </a:xfrm>
              <a:prstGeom prst="rect">
                <a:avLst/>
              </a:prstGeom>
              <a:noFill/>
            </p:spPr>
            <p:txBody>
              <a:bodyPr wrap="square" rtlCol="0">
                <a:spAutoFit/>
              </a:bodyPr>
              <a:lstStyle/>
              <a:p>
                <a:r>
                  <a:rPr lang="en-US">
                    <a:solidFill>
                      <a:schemeClr val="tx1">
                        <a:lumMod val="75000"/>
                      </a:schemeClr>
                    </a:solidFill>
                    <a:effectLst/>
                    <a:latin typeface="Franklin Gothic Book" panose="020B0503020102020204" pitchFamily="34" charset="0"/>
                  </a:rPr>
                  <a:t>You can donate...</a:t>
                </a:r>
                <a:br>
                  <a:rPr lang="en-US">
                    <a:solidFill>
                      <a:schemeClr val="tx1">
                        <a:lumMod val="75000"/>
                      </a:schemeClr>
                    </a:solidFill>
                    <a:effectLst/>
                    <a:latin typeface="Franklin Gothic Book" panose="020B0503020102020204" pitchFamily="34" charset="0"/>
                  </a:rPr>
                </a:br>
                <a:r>
                  <a:rPr lang="en-US">
                    <a:solidFill>
                      <a:schemeClr val="tx1">
                        <a:lumMod val="75000"/>
                      </a:schemeClr>
                    </a:solidFill>
                    <a:effectLst/>
                    <a:latin typeface="Franklin Gothic Book" panose="020B0503020102020204" pitchFamily="34" charset="0"/>
                  </a:rPr>
                  <a:t>Organs (</a:t>
                </a:r>
                <a:r>
                  <a:rPr lang="en-US">
                    <a:solidFill>
                      <a:srgbClr val="81AB5B"/>
                    </a:solidFill>
                    <a:effectLst/>
                    <a:latin typeface="Franklin Gothic Book" panose="020B0503020102020204" pitchFamily="34" charset="0"/>
                  </a:rPr>
                  <a:t>green</a:t>
                </a:r>
                <a:r>
                  <a:rPr lang="en-US">
                    <a:solidFill>
                      <a:schemeClr val="tx1">
                        <a:lumMod val="75000"/>
                      </a:schemeClr>
                    </a:solidFill>
                    <a:effectLst/>
                    <a:latin typeface="Franklin Gothic Book" panose="020B0503020102020204" pitchFamily="34" charset="0"/>
                  </a:rPr>
                  <a:t>) </a:t>
                </a:r>
                <a:br>
                  <a:rPr lang="en-US">
                    <a:solidFill>
                      <a:schemeClr val="tx1">
                        <a:lumMod val="75000"/>
                      </a:schemeClr>
                    </a:solidFill>
                    <a:effectLst/>
                    <a:latin typeface="Franklin Gothic Book" panose="020B0503020102020204" pitchFamily="34" charset="0"/>
                  </a:rPr>
                </a:br>
                <a:r>
                  <a:rPr lang="en-US">
                    <a:solidFill>
                      <a:schemeClr val="tx1">
                        <a:lumMod val="75000"/>
                      </a:schemeClr>
                    </a:solidFill>
                    <a:effectLst/>
                    <a:latin typeface="Franklin Gothic Book" panose="020B0503020102020204" pitchFamily="34" charset="0"/>
                  </a:rPr>
                  <a:t>Tissue (</a:t>
                </a:r>
                <a:r>
                  <a:rPr lang="en-US">
                    <a:solidFill>
                      <a:srgbClr val="D99429"/>
                    </a:solidFill>
                    <a:effectLst/>
                    <a:latin typeface="Franklin Gothic Book" panose="020B0503020102020204" pitchFamily="34" charset="0"/>
                  </a:rPr>
                  <a:t>Orange</a:t>
                </a:r>
                <a:r>
                  <a:rPr lang="en-US">
                    <a:solidFill>
                      <a:schemeClr val="tx1">
                        <a:lumMod val="75000"/>
                      </a:schemeClr>
                    </a:solidFill>
                    <a:effectLst/>
                    <a:latin typeface="Franklin Gothic Book" panose="020B0503020102020204" pitchFamily="34" charset="0"/>
                  </a:rPr>
                  <a:t>)</a:t>
                </a:r>
              </a:p>
            </p:txBody>
          </p:sp>
        </p:grpSp>
      </p:grpSp>
      <p:sp>
        <p:nvSpPr>
          <p:cNvPr id="2" name="TextBox 1">
            <a:extLst>
              <a:ext uri="{FF2B5EF4-FFF2-40B4-BE49-F238E27FC236}">
                <a16:creationId xmlns:a16="http://schemas.microsoft.com/office/drawing/2014/main" id="{AA7FD5D5-BEA5-27DE-C32A-DFFA382B1C20}"/>
              </a:ext>
            </a:extLst>
          </p:cNvPr>
          <p:cNvSpPr txBox="1"/>
          <p:nvPr/>
        </p:nvSpPr>
        <p:spPr>
          <a:xfrm>
            <a:off x="1881963" y="1206769"/>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Cornea, Sclera</a:t>
            </a:r>
          </a:p>
        </p:txBody>
      </p:sp>
      <p:sp>
        <p:nvSpPr>
          <p:cNvPr id="3" name="TextBox 2">
            <a:extLst>
              <a:ext uri="{FF2B5EF4-FFF2-40B4-BE49-F238E27FC236}">
                <a16:creationId xmlns:a16="http://schemas.microsoft.com/office/drawing/2014/main" id="{BEEEFC12-63F7-C53F-51B5-18EFCAFCEB6B}"/>
              </a:ext>
            </a:extLst>
          </p:cNvPr>
          <p:cNvSpPr txBox="1"/>
          <p:nvPr/>
        </p:nvSpPr>
        <p:spPr>
          <a:xfrm>
            <a:off x="1881963" y="1901431"/>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Heart Valves</a:t>
            </a:r>
          </a:p>
        </p:txBody>
      </p:sp>
      <p:sp>
        <p:nvSpPr>
          <p:cNvPr id="4" name="TextBox 3">
            <a:extLst>
              <a:ext uri="{FF2B5EF4-FFF2-40B4-BE49-F238E27FC236}">
                <a16:creationId xmlns:a16="http://schemas.microsoft.com/office/drawing/2014/main" id="{2F678396-2BE6-A355-C71D-7F068F10780F}"/>
              </a:ext>
            </a:extLst>
          </p:cNvPr>
          <p:cNvSpPr txBox="1"/>
          <p:nvPr/>
        </p:nvSpPr>
        <p:spPr>
          <a:xfrm>
            <a:off x="1881963" y="2437449"/>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Bone Marrow</a:t>
            </a:r>
          </a:p>
        </p:txBody>
      </p:sp>
      <p:sp>
        <p:nvSpPr>
          <p:cNvPr id="5" name="TextBox 4">
            <a:extLst>
              <a:ext uri="{FF2B5EF4-FFF2-40B4-BE49-F238E27FC236}">
                <a16:creationId xmlns:a16="http://schemas.microsoft.com/office/drawing/2014/main" id="{29CB03FE-273A-2FA2-56B1-96CB20563AC0}"/>
              </a:ext>
            </a:extLst>
          </p:cNvPr>
          <p:cNvSpPr txBox="1"/>
          <p:nvPr/>
        </p:nvSpPr>
        <p:spPr>
          <a:xfrm>
            <a:off x="1881963" y="2984100"/>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Bone</a:t>
            </a:r>
          </a:p>
        </p:txBody>
      </p:sp>
      <p:sp>
        <p:nvSpPr>
          <p:cNvPr id="7" name="TextBox 6">
            <a:extLst>
              <a:ext uri="{FF2B5EF4-FFF2-40B4-BE49-F238E27FC236}">
                <a16:creationId xmlns:a16="http://schemas.microsoft.com/office/drawing/2014/main" id="{C4FE31D7-437C-3026-2DFC-89F26F6827EE}"/>
              </a:ext>
            </a:extLst>
          </p:cNvPr>
          <p:cNvSpPr txBox="1"/>
          <p:nvPr/>
        </p:nvSpPr>
        <p:spPr>
          <a:xfrm>
            <a:off x="1881963" y="3450266"/>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Bone Skin</a:t>
            </a:r>
          </a:p>
        </p:txBody>
      </p:sp>
      <p:sp>
        <p:nvSpPr>
          <p:cNvPr id="16" name="TextBox 15">
            <a:extLst>
              <a:ext uri="{FF2B5EF4-FFF2-40B4-BE49-F238E27FC236}">
                <a16:creationId xmlns:a16="http://schemas.microsoft.com/office/drawing/2014/main" id="{2BE993C6-3D82-3412-536F-67B6F25E043A}"/>
              </a:ext>
            </a:extLst>
          </p:cNvPr>
          <p:cNvSpPr txBox="1"/>
          <p:nvPr/>
        </p:nvSpPr>
        <p:spPr>
          <a:xfrm>
            <a:off x="1881963" y="4429282"/>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Veins</a:t>
            </a:r>
          </a:p>
        </p:txBody>
      </p:sp>
      <p:sp>
        <p:nvSpPr>
          <p:cNvPr id="17" name="TextBox 16">
            <a:extLst>
              <a:ext uri="{FF2B5EF4-FFF2-40B4-BE49-F238E27FC236}">
                <a16:creationId xmlns:a16="http://schemas.microsoft.com/office/drawing/2014/main" id="{3B29DC3E-CBB0-69AE-26ED-99F820AE51C0}"/>
              </a:ext>
            </a:extLst>
          </p:cNvPr>
          <p:cNvSpPr txBox="1"/>
          <p:nvPr/>
        </p:nvSpPr>
        <p:spPr>
          <a:xfrm>
            <a:off x="1881963" y="4877614"/>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Connective Tissue</a:t>
            </a:r>
          </a:p>
        </p:txBody>
      </p:sp>
      <p:sp>
        <p:nvSpPr>
          <p:cNvPr id="18" name="TextBox 17">
            <a:extLst>
              <a:ext uri="{FF2B5EF4-FFF2-40B4-BE49-F238E27FC236}">
                <a16:creationId xmlns:a16="http://schemas.microsoft.com/office/drawing/2014/main" id="{E3897974-4884-C1F3-3787-E0B8F4EE4279}"/>
              </a:ext>
            </a:extLst>
          </p:cNvPr>
          <p:cNvSpPr txBox="1"/>
          <p:nvPr/>
        </p:nvSpPr>
        <p:spPr>
          <a:xfrm>
            <a:off x="1881963" y="5586652"/>
            <a:ext cx="1765004" cy="338554"/>
          </a:xfrm>
          <a:prstGeom prst="rect">
            <a:avLst/>
          </a:prstGeom>
          <a:noFill/>
        </p:spPr>
        <p:txBody>
          <a:bodyPr wrap="square" rtlCol="0">
            <a:spAutoFit/>
          </a:bodyPr>
          <a:lstStyle/>
          <a:p>
            <a:pPr algn="r"/>
            <a:r>
              <a:rPr lang="en-US" sz="1600">
                <a:solidFill>
                  <a:srgbClr val="DA993A"/>
                </a:solidFill>
                <a:latin typeface="Franklin Gothic Medium" panose="020B0603020102020204" pitchFamily="34" charset="0"/>
              </a:rPr>
              <a:t>Tendons</a:t>
            </a:r>
          </a:p>
        </p:txBody>
      </p:sp>
      <p:sp>
        <p:nvSpPr>
          <p:cNvPr id="19" name="TextBox 18">
            <a:extLst>
              <a:ext uri="{FF2B5EF4-FFF2-40B4-BE49-F238E27FC236}">
                <a16:creationId xmlns:a16="http://schemas.microsoft.com/office/drawing/2014/main" id="{D4B05A81-02BE-DFF9-2C16-CE329CF01CCA}"/>
              </a:ext>
            </a:extLst>
          </p:cNvPr>
          <p:cNvSpPr txBox="1"/>
          <p:nvPr/>
        </p:nvSpPr>
        <p:spPr>
          <a:xfrm>
            <a:off x="8697433" y="1545323"/>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Lungs</a:t>
            </a:r>
          </a:p>
        </p:txBody>
      </p:sp>
      <p:sp>
        <p:nvSpPr>
          <p:cNvPr id="20" name="TextBox 19">
            <a:extLst>
              <a:ext uri="{FF2B5EF4-FFF2-40B4-BE49-F238E27FC236}">
                <a16:creationId xmlns:a16="http://schemas.microsoft.com/office/drawing/2014/main" id="{7433571E-4E8B-5457-5BCF-349EAE9580D5}"/>
              </a:ext>
            </a:extLst>
          </p:cNvPr>
          <p:cNvSpPr txBox="1"/>
          <p:nvPr/>
        </p:nvSpPr>
        <p:spPr>
          <a:xfrm>
            <a:off x="8697433" y="2131033"/>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Heart</a:t>
            </a:r>
          </a:p>
        </p:txBody>
      </p:sp>
      <p:sp>
        <p:nvSpPr>
          <p:cNvPr id="22" name="TextBox 21">
            <a:extLst>
              <a:ext uri="{FF2B5EF4-FFF2-40B4-BE49-F238E27FC236}">
                <a16:creationId xmlns:a16="http://schemas.microsoft.com/office/drawing/2014/main" id="{DF620075-84AA-169A-234A-488CC1DB23EE}"/>
              </a:ext>
            </a:extLst>
          </p:cNvPr>
          <p:cNvSpPr txBox="1"/>
          <p:nvPr/>
        </p:nvSpPr>
        <p:spPr>
          <a:xfrm>
            <a:off x="8697432" y="2706110"/>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Pancreas</a:t>
            </a:r>
          </a:p>
        </p:txBody>
      </p:sp>
      <p:sp>
        <p:nvSpPr>
          <p:cNvPr id="23" name="TextBox 22">
            <a:extLst>
              <a:ext uri="{FF2B5EF4-FFF2-40B4-BE49-F238E27FC236}">
                <a16:creationId xmlns:a16="http://schemas.microsoft.com/office/drawing/2014/main" id="{6451813D-1E10-1C4C-C64C-C084F3D69FD1}"/>
              </a:ext>
            </a:extLst>
          </p:cNvPr>
          <p:cNvSpPr txBox="1"/>
          <p:nvPr/>
        </p:nvSpPr>
        <p:spPr>
          <a:xfrm>
            <a:off x="8697432" y="3217734"/>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Liver</a:t>
            </a:r>
          </a:p>
        </p:txBody>
      </p:sp>
      <p:sp>
        <p:nvSpPr>
          <p:cNvPr id="24" name="TextBox 23">
            <a:extLst>
              <a:ext uri="{FF2B5EF4-FFF2-40B4-BE49-F238E27FC236}">
                <a16:creationId xmlns:a16="http://schemas.microsoft.com/office/drawing/2014/main" id="{4226F010-C0E7-47B1-745F-21CE832EA705}"/>
              </a:ext>
            </a:extLst>
          </p:cNvPr>
          <p:cNvSpPr txBox="1"/>
          <p:nvPr/>
        </p:nvSpPr>
        <p:spPr>
          <a:xfrm>
            <a:off x="8697432" y="3841474"/>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Kidneys</a:t>
            </a:r>
          </a:p>
        </p:txBody>
      </p:sp>
      <p:sp>
        <p:nvSpPr>
          <p:cNvPr id="25" name="TextBox 24">
            <a:extLst>
              <a:ext uri="{FF2B5EF4-FFF2-40B4-BE49-F238E27FC236}">
                <a16:creationId xmlns:a16="http://schemas.microsoft.com/office/drawing/2014/main" id="{111270F2-BCDE-9702-D35C-7E4632ECA49D}"/>
              </a:ext>
            </a:extLst>
          </p:cNvPr>
          <p:cNvSpPr txBox="1"/>
          <p:nvPr/>
        </p:nvSpPr>
        <p:spPr>
          <a:xfrm>
            <a:off x="8697432" y="4465213"/>
            <a:ext cx="2349219" cy="338554"/>
          </a:xfrm>
          <a:prstGeom prst="rect">
            <a:avLst/>
          </a:prstGeom>
          <a:noFill/>
        </p:spPr>
        <p:txBody>
          <a:bodyPr wrap="square" rtlCol="0">
            <a:spAutoFit/>
          </a:bodyPr>
          <a:lstStyle/>
          <a:p>
            <a:r>
              <a:rPr lang="en-US" sz="1600">
                <a:solidFill>
                  <a:srgbClr val="86AE63"/>
                </a:solidFill>
                <a:latin typeface="Franklin Gothic Medium" panose="020B0603020102020204" pitchFamily="34" charset="0"/>
              </a:rPr>
              <a:t>Intestines</a:t>
            </a:r>
          </a:p>
        </p:txBody>
      </p:sp>
    </p:spTree>
    <p:extLst>
      <p:ext uri="{BB962C8B-B14F-4D97-AF65-F5344CB8AC3E}">
        <p14:creationId xmlns:p14="http://schemas.microsoft.com/office/powerpoint/2010/main" val="20712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16" grpId="0"/>
      <p:bldP spid="17" grpId="0"/>
      <p:bldP spid="18" grpId="0"/>
      <p:bldP spid="19" grpId="0"/>
      <p:bldP spid="20"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F50FE6-78D2-88A4-84AF-DB0651A0EA86}"/>
              </a:ext>
            </a:extLst>
          </p:cNvPr>
          <p:cNvPicPr>
            <a:picLocks noChangeAspect="1"/>
          </p:cNvPicPr>
          <p:nvPr/>
        </p:nvPicPr>
        <p:blipFill>
          <a:blip r:embed="rId3"/>
          <a:stretch>
            <a:fillRect/>
          </a:stretch>
        </p:blipFill>
        <p:spPr>
          <a:xfrm>
            <a:off x="838200" y="1701977"/>
            <a:ext cx="10515600" cy="4156277"/>
          </a:xfrm>
          <a:prstGeom prst="rect">
            <a:avLst/>
          </a:prstGeom>
          <a:ln w="19050">
            <a:solidFill>
              <a:srgbClr val="138BBF"/>
            </a:solidFill>
          </a:ln>
        </p:spPr>
      </p:pic>
      <p:sp>
        <p:nvSpPr>
          <p:cNvPr id="5" name="Title 4"/>
          <p:cNvSpPr>
            <a:spLocks noGrp="1"/>
          </p:cNvSpPr>
          <p:nvPr>
            <p:ph type="title"/>
          </p:nvPr>
        </p:nvSpPr>
        <p:spPr/>
        <p:txBody>
          <a:bodyPr>
            <a:normAutofit fontScale="90000"/>
          </a:bodyPr>
          <a:lstStyle/>
          <a:p>
            <a:r>
              <a:rPr lang="en-US"/>
              <a:t>Top 10 facts about donation</a:t>
            </a:r>
          </a:p>
        </p:txBody>
      </p:sp>
      <p:sp>
        <p:nvSpPr>
          <p:cNvPr id="6" name="Content Placeholder 5"/>
          <p:cNvSpPr>
            <a:spLocks noGrp="1"/>
          </p:cNvSpPr>
          <p:nvPr>
            <p:ph idx="1"/>
          </p:nvPr>
        </p:nvSpPr>
        <p:spPr>
          <a:xfrm>
            <a:off x="984957" y="1826156"/>
            <a:ext cx="10515600" cy="4351338"/>
          </a:xfrm>
        </p:spPr>
        <p:txBody>
          <a:bodyPr vert="horz" lIns="91440" tIns="45720" rIns="91440" bIns="45720" rtlCol="0" anchor="t">
            <a:normAutofit/>
          </a:bodyPr>
          <a:lstStyle/>
          <a:p>
            <a:pPr marL="514350" indent="-514350">
              <a:lnSpc>
                <a:spcPct val="150000"/>
              </a:lnSpc>
              <a:buFont typeface="+mj-lt"/>
              <a:buAutoNum type="arabicPeriod"/>
            </a:pPr>
            <a:r>
              <a:rPr lang="en-US" dirty="0">
                <a:solidFill>
                  <a:schemeClr val="accent4">
                    <a:lumMod val="65000"/>
                    <a:lumOff val="35000"/>
                  </a:schemeClr>
                </a:solidFill>
                <a:latin typeface="Franklin Gothic Book"/>
              </a:rPr>
              <a:t>Your life is </a:t>
            </a:r>
            <a:r>
              <a:rPr lang="en-US" u="sng" dirty="0">
                <a:solidFill>
                  <a:schemeClr val="accent4">
                    <a:lumMod val="65000"/>
                    <a:lumOff val="35000"/>
                  </a:schemeClr>
                </a:solidFill>
                <a:latin typeface="Franklin Gothic Book"/>
              </a:rPr>
              <a:t>always</a:t>
            </a:r>
            <a:r>
              <a:rPr lang="en-US" dirty="0">
                <a:solidFill>
                  <a:schemeClr val="accent4">
                    <a:lumMod val="65000"/>
                    <a:lumOff val="35000"/>
                  </a:schemeClr>
                </a:solidFill>
                <a:latin typeface="Franklin Gothic Book"/>
              </a:rPr>
              <a:t> first</a:t>
            </a:r>
          </a:p>
          <a:p>
            <a:pPr marL="514350" indent="-514350">
              <a:lnSpc>
                <a:spcPct val="150000"/>
              </a:lnSpc>
              <a:buFont typeface="+mj-lt"/>
              <a:buAutoNum type="arabicPeriod"/>
            </a:pPr>
            <a:r>
              <a:rPr lang="en-US" dirty="0">
                <a:solidFill>
                  <a:schemeClr val="accent4">
                    <a:lumMod val="65000"/>
                    <a:lumOff val="35000"/>
                  </a:schemeClr>
                </a:solidFill>
                <a:latin typeface="Franklin Gothic Book"/>
              </a:rPr>
              <a:t>Everyone has the potential to be a donor</a:t>
            </a:r>
            <a:endParaRPr lang="en-US" dirty="0">
              <a:solidFill>
                <a:schemeClr val="accent4">
                  <a:lumMod val="65000"/>
                  <a:lumOff val="35000"/>
                </a:schemeClr>
              </a:solidFill>
            </a:endParaRPr>
          </a:p>
          <a:p>
            <a:pPr marL="514350" indent="-514350">
              <a:lnSpc>
                <a:spcPct val="150000"/>
              </a:lnSpc>
              <a:buFont typeface="+mj-lt"/>
              <a:buAutoNum type="arabicPeriod"/>
            </a:pPr>
            <a:r>
              <a:rPr lang="en-US" dirty="0">
                <a:solidFill>
                  <a:schemeClr val="accent4">
                    <a:lumMod val="65000"/>
                    <a:lumOff val="35000"/>
                  </a:schemeClr>
                </a:solidFill>
                <a:latin typeface="Franklin Gothic Book"/>
              </a:rPr>
              <a:t>All major religions support donation</a:t>
            </a:r>
          </a:p>
          <a:p>
            <a:pPr marL="514350" indent="-514350">
              <a:lnSpc>
                <a:spcPct val="150000"/>
              </a:lnSpc>
              <a:buFont typeface="+mj-lt"/>
              <a:buAutoNum type="arabicPeriod"/>
            </a:pPr>
            <a:r>
              <a:rPr lang="en-US" dirty="0">
                <a:solidFill>
                  <a:schemeClr val="accent4">
                    <a:lumMod val="65000"/>
                    <a:lumOff val="35000"/>
                  </a:schemeClr>
                </a:solidFill>
                <a:latin typeface="Franklin Gothic Book"/>
              </a:rPr>
              <a:t>There is no cost to the donor’s family</a:t>
            </a:r>
          </a:p>
          <a:p>
            <a:pPr marL="514350" indent="-514350">
              <a:lnSpc>
                <a:spcPct val="150000"/>
              </a:lnSpc>
              <a:buFont typeface="+mj-lt"/>
              <a:buAutoNum type="arabicPeriod"/>
            </a:pPr>
            <a:r>
              <a:rPr lang="en-US" dirty="0">
                <a:solidFill>
                  <a:schemeClr val="accent4">
                    <a:lumMod val="65000"/>
                    <a:lumOff val="35000"/>
                  </a:schemeClr>
                </a:solidFill>
                <a:latin typeface="Franklin Gothic Book"/>
              </a:rPr>
              <a:t>One individual can save and heal more than 75 lives</a:t>
            </a:r>
          </a:p>
        </p:txBody>
      </p:sp>
    </p:spTree>
    <p:extLst>
      <p:ext uri="{BB962C8B-B14F-4D97-AF65-F5344CB8AC3E}">
        <p14:creationId xmlns:p14="http://schemas.microsoft.com/office/powerpoint/2010/main" val="2756885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003BA5-9848-3787-B413-AFD85CC571F8}"/>
              </a:ext>
            </a:extLst>
          </p:cNvPr>
          <p:cNvPicPr>
            <a:picLocks noChangeAspect="1"/>
          </p:cNvPicPr>
          <p:nvPr/>
        </p:nvPicPr>
        <p:blipFill>
          <a:blip r:embed="rId3"/>
          <a:stretch>
            <a:fillRect/>
          </a:stretch>
        </p:blipFill>
        <p:spPr>
          <a:xfrm>
            <a:off x="838200" y="1701977"/>
            <a:ext cx="10515600" cy="4156277"/>
          </a:xfrm>
          <a:prstGeom prst="rect">
            <a:avLst/>
          </a:prstGeom>
          <a:ln w="19050">
            <a:solidFill>
              <a:srgbClr val="138BBF"/>
            </a:solidFill>
          </a:ln>
        </p:spPr>
      </p:pic>
      <p:sp>
        <p:nvSpPr>
          <p:cNvPr id="3" name="Title 2"/>
          <p:cNvSpPr>
            <a:spLocks noGrp="1"/>
          </p:cNvSpPr>
          <p:nvPr>
            <p:ph type="title"/>
          </p:nvPr>
        </p:nvSpPr>
        <p:spPr/>
        <p:txBody>
          <a:bodyPr>
            <a:normAutofit fontScale="90000"/>
          </a:bodyPr>
          <a:lstStyle/>
          <a:p>
            <a:r>
              <a:rPr lang="en-US"/>
              <a:t>Top 10 facts about donation</a:t>
            </a:r>
          </a:p>
        </p:txBody>
      </p:sp>
      <p:sp>
        <p:nvSpPr>
          <p:cNvPr id="2" name="Content Placeholder 1"/>
          <p:cNvSpPr>
            <a:spLocks noGrp="1"/>
          </p:cNvSpPr>
          <p:nvPr>
            <p:ph idx="1"/>
          </p:nvPr>
        </p:nvSpPr>
        <p:spPr>
          <a:xfrm>
            <a:off x="984956" y="1506916"/>
            <a:ext cx="10515600" cy="4351338"/>
          </a:xfrm>
        </p:spPr>
        <p:txBody>
          <a:bodyPr anchor="ctr">
            <a:normAutofit/>
          </a:bodyPr>
          <a:lstStyle/>
          <a:p>
            <a:pPr marL="514350" indent="-514350">
              <a:lnSpc>
                <a:spcPct val="150000"/>
              </a:lnSpc>
              <a:buFont typeface="+mj-lt"/>
              <a:buAutoNum type="arabicPeriod" startAt="6"/>
            </a:pPr>
            <a:r>
              <a:rPr lang="en-US">
                <a:solidFill>
                  <a:schemeClr val="accent4">
                    <a:lumMod val="65000"/>
                    <a:lumOff val="35000"/>
                  </a:schemeClr>
                </a:solidFill>
              </a:rPr>
              <a:t>Everyone is equal on the transplant waiting list</a:t>
            </a:r>
          </a:p>
          <a:p>
            <a:pPr marL="514350" indent="-514350">
              <a:lnSpc>
                <a:spcPct val="150000"/>
              </a:lnSpc>
              <a:buFont typeface="+mj-lt"/>
              <a:buAutoNum type="arabicPeriod" startAt="6"/>
            </a:pPr>
            <a:r>
              <a:rPr lang="en-US">
                <a:solidFill>
                  <a:schemeClr val="accent4">
                    <a:lumMod val="65000"/>
                    <a:lumOff val="35000"/>
                  </a:schemeClr>
                </a:solidFill>
              </a:rPr>
              <a:t>Your decision will be honored</a:t>
            </a:r>
          </a:p>
          <a:p>
            <a:pPr marL="514350" indent="-514350">
              <a:lnSpc>
                <a:spcPct val="150000"/>
              </a:lnSpc>
              <a:buFont typeface="+mj-lt"/>
              <a:buAutoNum type="arabicPeriod" startAt="6"/>
            </a:pPr>
            <a:r>
              <a:rPr lang="en-US">
                <a:solidFill>
                  <a:schemeClr val="accent4">
                    <a:lumMod val="65000"/>
                    <a:lumOff val="35000"/>
                  </a:schemeClr>
                </a:solidFill>
              </a:rPr>
              <a:t>If you don’t make a decision, your family will</a:t>
            </a:r>
          </a:p>
          <a:p>
            <a:pPr marL="514350" indent="-514350">
              <a:lnSpc>
                <a:spcPct val="150000"/>
              </a:lnSpc>
              <a:buFont typeface="+mj-lt"/>
              <a:buAutoNum type="arabicPeriod" startAt="6"/>
            </a:pPr>
            <a:r>
              <a:rPr lang="en-US">
                <a:solidFill>
                  <a:schemeClr val="accent4">
                    <a:lumMod val="65000"/>
                    <a:lumOff val="35000"/>
                  </a:schemeClr>
                </a:solidFill>
              </a:rPr>
              <a:t>Donors are treated with care and respect</a:t>
            </a:r>
          </a:p>
          <a:p>
            <a:pPr marL="514350" indent="-514350">
              <a:lnSpc>
                <a:spcPct val="150000"/>
              </a:lnSpc>
              <a:buFont typeface="+mj-lt"/>
              <a:buAutoNum type="arabicPeriod" startAt="6"/>
            </a:pPr>
            <a:r>
              <a:rPr lang="en-US">
                <a:solidFill>
                  <a:schemeClr val="accent4">
                    <a:lumMod val="65000"/>
                    <a:lumOff val="35000"/>
                  </a:schemeClr>
                </a:solidFill>
              </a:rPr>
              <a:t> Registering is easy </a:t>
            </a:r>
          </a:p>
        </p:txBody>
      </p:sp>
    </p:spTree>
    <p:extLst>
      <p:ext uri="{BB962C8B-B14F-4D97-AF65-F5344CB8AC3E}">
        <p14:creationId xmlns:p14="http://schemas.microsoft.com/office/powerpoint/2010/main" val="293089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9CDA83A-AC87-5AD6-BF9B-C45B73393080}"/>
              </a:ext>
            </a:extLst>
          </p:cNvPr>
          <p:cNvSpPr txBox="1">
            <a:spLocks/>
          </p:cNvSpPr>
          <p:nvPr/>
        </p:nvSpPr>
        <p:spPr>
          <a:xfrm>
            <a:off x="0" y="2238923"/>
            <a:ext cx="12191999" cy="2463993"/>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4800" kern="1200">
                <a:solidFill>
                  <a:srgbClr val="138BBF"/>
                </a:solidFill>
                <a:latin typeface="Franklin Gothic Medium" panose="020B0603020102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rgbClr val="138BBF"/>
                </a:solidFill>
                <a:effectLst/>
                <a:uLnTx/>
                <a:uFillTx/>
                <a:latin typeface="Franklin Gothic Medium"/>
                <a:ea typeface="+mj-ea"/>
                <a:cs typeface="+mj-cs"/>
              </a:rPr>
              <a:t> </a:t>
            </a:r>
            <a:r>
              <a:rPr kumimoji="0" lang="en-US" sz="4800" b="1" i="0" u="sng" strike="noStrike" kern="1200" cap="none" spc="0" normalizeH="0" baseline="0" noProof="0">
                <a:ln>
                  <a:noFill/>
                </a:ln>
                <a:solidFill>
                  <a:srgbClr val="138BBF"/>
                </a:solidFill>
                <a:effectLst/>
                <a:uLnTx/>
                <a:uFillTx/>
                <a:latin typeface="Franklin Gothic Medium"/>
                <a:ea typeface="+mj-ea"/>
                <a:cs typeface="+mj-cs"/>
              </a:rPr>
              <a:t>ANYONE</a:t>
            </a:r>
            <a:r>
              <a:rPr kumimoji="0" lang="en-US" sz="4800" b="1" i="0" u="none" strike="noStrike" kern="1200" cap="none" spc="0" normalizeH="0" baseline="0" noProof="0">
                <a:ln>
                  <a:noFill/>
                </a:ln>
                <a:solidFill>
                  <a:srgbClr val="138BBF"/>
                </a:solidFill>
                <a:effectLst/>
                <a:uLnTx/>
                <a:uFillTx/>
                <a:latin typeface="Franklin Gothic Medium"/>
                <a:ea typeface="+mj-ea"/>
                <a:cs typeface="+mj-cs"/>
              </a:rPr>
              <a:t> </a:t>
            </a:r>
            <a:r>
              <a:rPr kumimoji="0" lang="en-US" sz="4800" b="0" i="0" u="none" strike="noStrike" kern="1200" cap="none" spc="0" normalizeH="0" baseline="0" noProof="0">
                <a:ln>
                  <a:noFill/>
                </a:ln>
                <a:solidFill>
                  <a:srgbClr val="138BBF"/>
                </a:solidFill>
                <a:effectLst/>
                <a:uLnTx/>
                <a:uFillTx/>
                <a:latin typeface="Franklin Gothic Medium"/>
                <a:ea typeface="+mj-ea"/>
                <a:cs typeface="+mj-cs"/>
              </a:rPr>
              <a:t>and </a:t>
            </a:r>
            <a:r>
              <a:rPr kumimoji="0" lang="en-US" sz="4800" b="1" i="0" u="sng" strike="noStrike" kern="1200" cap="none" spc="0" normalizeH="0" baseline="0" noProof="0">
                <a:ln>
                  <a:noFill/>
                </a:ln>
                <a:solidFill>
                  <a:srgbClr val="138BBF"/>
                </a:solidFill>
                <a:effectLst/>
                <a:uLnTx/>
                <a:uFillTx/>
                <a:latin typeface="Franklin Gothic Medium"/>
                <a:ea typeface="+mj-ea"/>
                <a:cs typeface="+mj-cs"/>
              </a:rPr>
              <a:t>EVERYONE</a:t>
            </a:r>
            <a:r>
              <a:rPr kumimoji="0" lang="en-US" sz="4800" b="0" i="0" u="none" strike="noStrike" kern="1200" cap="none" spc="0" normalizeH="0" baseline="0" noProof="0">
                <a:ln>
                  <a:noFill/>
                </a:ln>
                <a:solidFill>
                  <a:srgbClr val="138BBF"/>
                </a:solidFill>
                <a:effectLst/>
                <a:uLnTx/>
                <a:uFillTx/>
                <a:latin typeface="Franklin Gothic Medium"/>
                <a:ea typeface="+mj-ea"/>
                <a:cs typeface="+mj-cs"/>
              </a:rPr>
              <a:t> can </a:t>
            </a:r>
            <a:r>
              <a:rPr kumimoji="0" lang="en-US" sz="4500" b="0" i="0" u="none" strike="noStrike" kern="1200" cap="none" spc="0" normalizeH="0" baseline="0" noProof="0">
                <a:ln>
                  <a:noFill/>
                </a:ln>
                <a:solidFill>
                  <a:srgbClr val="138BBF"/>
                </a:solidFill>
                <a:effectLst/>
                <a:uLnTx/>
                <a:uFillTx/>
                <a:latin typeface="Franklin Gothic Medium"/>
                <a:ea typeface="+mj-ea"/>
                <a:cs typeface="+mj-cs"/>
              </a:rPr>
              <a:t>register</a:t>
            </a:r>
            <a:br>
              <a:rPr kumimoji="0" lang="en-US" sz="4500" b="0" i="0" u="none" strike="noStrike" kern="1200" cap="none" spc="0" normalizeH="0" baseline="0" noProof="0">
                <a:ln>
                  <a:noFill/>
                </a:ln>
                <a:solidFill>
                  <a:srgbClr val="138BBF"/>
                </a:solidFill>
                <a:effectLst/>
                <a:uLnTx/>
                <a:uFillTx/>
                <a:latin typeface="Franklin Gothic Medium"/>
                <a:ea typeface="+mj-ea"/>
                <a:cs typeface="+mj-cs"/>
              </a:rPr>
            </a:br>
            <a:r>
              <a:rPr kumimoji="0" lang="en-US" sz="3700" b="0" i="0" u="none" strike="noStrike" kern="1200" cap="none" spc="0" normalizeH="0" baseline="0" noProof="0">
                <a:ln>
                  <a:noFill/>
                </a:ln>
                <a:solidFill>
                  <a:srgbClr val="000000">
                    <a:lumMod val="65000"/>
                    <a:lumOff val="35000"/>
                  </a:srgbClr>
                </a:solidFill>
                <a:effectLst/>
                <a:uLnTx/>
                <a:uFillTx/>
                <a:latin typeface="Franklin Gothic Book"/>
                <a:ea typeface="+mj-ea"/>
                <a:cs typeface="+mj-cs"/>
              </a:rPr>
              <a:t>to be an organ, eye and tissue donor</a:t>
            </a:r>
            <a:br>
              <a:rPr kumimoji="0" lang="en-US" sz="2400" b="0" i="0" u="none" strike="noStrike" kern="1200" cap="none" spc="0" normalizeH="0" baseline="0" noProof="0">
                <a:ln>
                  <a:noFill/>
                </a:ln>
                <a:solidFill>
                  <a:srgbClr val="000000">
                    <a:lumMod val="65000"/>
                    <a:lumOff val="35000"/>
                  </a:srgbClr>
                </a:solidFill>
                <a:effectLst/>
                <a:uLnTx/>
                <a:uFillTx/>
                <a:latin typeface="Franklin Gothic Book"/>
                <a:ea typeface="+mj-ea"/>
                <a:cs typeface="+mj-cs"/>
              </a:rPr>
            </a:br>
            <a:endParaRPr kumimoji="0" lang="en-US" sz="2400" b="0" i="0" u="none" strike="noStrike" kern="1200" cap="none" spc="0" normalizeH="0" baseline="0" noProof="0">
              <a:ln>
                <a:noFill/>
              </a:ln>
              <a:solidFill>
                <a:srgbClr val="138BBF"/>
              </a:solidFill>
              <a:effectLst/>
              <a:uLnTx/>
              <a:uFillTx/>
              <a:latin typeface="Franklin Gothic Medium" panose="020B0603020102020204" pitchFamily="34" charset="0"/>
              <a:ea typeface="+mj-ea"/>
              <a:cs typeface="+mj-cs"/>
            </a:endParaRPr>
          </a:p>
        </p:txBody>
      </p:sp>
    </p:spTree>
    <p:extLst>
      <p:ext uri="{BB962C8B-B14F-4D97-AF65-F5344CB8AC3E}">
        <p14:creationId xmlns:p14="http://schemas.microsoft.com/office/powerpoint/2010/main" val="232237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0276216-5351-E664-5EA3-A48F3D1B355A}"/>
              </a:ext>
            </a:extLst>
          </p:cNvPr>
          <p:cNvPicPr>
            <a:picLocks noChangeAspect="1"/>
          </p:cNvPicPr>
          <p:nvPr/>
        </p:nvPicPr>
        <p:blipFill>
          <a:blip r:embed="rId3"/>
          <a:stretch>
            <a:fillRect/>
          </a:stretch>
        </p:blipFill>
        <p:spPr>
          <a:xfrm>
            <a:off x="599855" y="1072442"/>
            <a:ext cx="10947994" cy="5046341"/>
          </a:xfrm>
          <a:prstGeom prst="rect">
            <a:avLst/>
          </a:prstGeom>
        </p:spPr>
      </p:pic>
      <p:grpSp>
        <p:nvGrpSpPr>
          <p:cNvPr id="17" name="Group 16">
            <a:extLst>
              <a:ext uri="{FF2B5EF4-FFF2-40B4-BE49-F238E27FC236}">
                <a16:creationId xmlns:a16="http://schemas.microsoft.com/office/drawing/2014/main" id="{3F093A45-E25E-5F8F-6C61-9EEA7C0DF9B1}"/>
              </a:ext>
            </a:extLst>
          </p:cNvPr>
          <p:cNvGrpSpPr/>
          <p:nvPr/>
        </p:nvGrpSpPr>
        <p:grpSpPr>
          <a:xfrm>
            <a:off x="622003" y="2279971"/>
            <a:ext cx="10947994" cy="507741"/>
            <a:chOff x="618457" y="2413131"/>
            <a:chExt cx="10947994" cy="507741"/>
          </a:xfrm>
        </p:grpSpPr>
        <p:sp>
          <p:nvSpPr>
            <p:cNvPr id="9" name="TextBox 8">
              <a:extLst>
                <a:ext uri="{FF2B5EF4-FFF2-40B4-BE49-F238E27FC236}">
                  <a16:creationId xmlns:a16="http://schemas.microsoft.com/office/drawing/2014/main" id="{1C1EE7A0-F299-E694-4285-24A6FC69D3A9}"/>
                </a:ext>
              </a:extLst>
            </p:cNvPr>
            <p:cNvSpPr txBox="1"/>
            <p:nvPr/>
          </p:nvSpPr>
          <p:spPr>
            <a:xfrm>
              <a:off x="618457" y="2459207"/>
              <a:ext cx="3634566" cy="461665"/>
            </a:xfrm>
            <a:prstGeom prst="rect">
              <a:avLst/>
            </a:prstGeom>
            <a:noFill/>
          </p:spPr>
          <p:txBody>
            <a:bodyPr wrap="square" rtlCol="0">
              <a:spAutoFit/>
            </a:bodyPr>
            <a:lstStyle/>
            <a:p>
              <a:pPr algn="ctr"/>
              <a:r>
                <a:rPr lang="en-US" sz="2400">
                  <a:solidFill>
                    <a:schemeClr val="bg1"/>
                  </a:solidFill>
                </a:rPr>
                <a:t>Make your decision</a:t>
              </a:r>
            </a:p>
          </p:txBody>
        </p:sp>
        <p:sp>
          <p:nvSpPr>
            <p:cNvPr id="10" name="TextBox 9">
              <a:extLst>
                <a:ext uri="{FF2B5EF4-FFF2-40B4-BE49-F238E27FC236}">
                  <a16:creationId xmlns:a16="http://schemas.microsoft.com/office/drawing/2014/main" id="{2392BBF0-BF79-C3C1-9CC1-6D5F669CC18C}"/>
                </a:ext>
              </a:extLst>
            </p:cNvPr>
            <p:cNvSpPr txBox="1"/>
            <p:nvPr/>
          </p:nvSpPr>
          <p:spPr>
            <a:xfrm>
              <a:off x="4253023" y="2436169"/>
              <a:ext cx="3685956" cy="461665"/>
            </a:xfrm>
            <a:prstGeom prst="rect">
              <a:avLst/>
            </a:prstGeom>
            <a:noFill/>
          </p:spPr>
          <p:txBody>
            <a:bodyPr wrap="square" rtlCol="0">
              <a:spAutoFit/>
            </a:bodyPr>
            <a:lstStyle/>
            <a:p>
              <a:pPr algn="ctr"/>
              <a:r>
                <a:rPr lang="en-US" sz="2400">
                  <a:solidFill>
                    <a:schemeClr val="bg1"/>
                  </a:solidFill>
                </a:rPr>
                <a:t>Document your decision</a:t>
              </a:r>
            </a:p>
          </p:txBody>
        </p:sp>
        <p:sp>
          <p:nvSpPr>
            <p:cNvPr id="11" name="TextBox 10">
              <a:extLst>
                <a:ext uri="{FF2B5EF4-FFF2-40B4-BE49-F238E27FC236}">
                  <a16:creationId xmlns:a16="http://schemas.microsoft.com/office/drawing/2014/main" id="{CE65B3DA-DD97-B9CD-C5B6-417B12ECEBF4}"/>
                </a:ext>
              </a:extLst>
            </p:cNvPr>
            <p:cNvSpPr txBox="1"/>
            <p:nvPr/>
          </p:nvSpPr>
          <p:spPr>
            <a:xfrm>
              <a:off x="7887588" y="2413131"/>
              <a:ext cx="3678863" cy="461665"/>
            </a:xfrm>
            <a:prstGeom prst="rect">
              <a:avLst/>
            </a:prstGeom>
            <a:noFill/>
          </p:spPr>
          <p:txBody>
            <a:bodyPr wrap="square" rtlCol="0">
              <a:spAutoFit/>
            </a:bodyPr>
            <a:lstStyle/>
            <a:p>
              <a:pPr algn="ctr"/>
              <a:r>
                <a:rPr lang="en-US" sz="2400">
                  <a:solidFill>
                    <a:schemeClr val="bg1"/>
                  </a:solidFill>
                </a:rPr>
                <a:t>Share your decision</a:t>
              </a:r>
            </a:p>
          </p:txBody>
        </p:sp>
      </p:grpSp>
      <p:sp>
        <p:nvSpPr>
          <p:cNvPr id="15" name="Title 14">
            <a:extLst>
              <a:ext uri="{FF2B5EF4-FFF2-40B4-BE49-F238E27FC236}">
                <a16:creationId xmlns:a16="http://schemas.microsoft.com/office/drawing/2014/main" id="{0EBD1A33-17F1-B040-C194-4D92EF48736C}"/>
              </a:ext>
            </a:extLst>
          </p:cNvPr>
          <p:cNvSpPr>
            <a:spLocks noGrp="1"/>
          </p:cNvSpPr>
          <p:nvPr>
            <p:ph type="title"/>
          </p:nvPr>
        </p:nvSpPr>
        <p:spPr/>
        <p:txBody>
          <a:bodyPr>
            <a:normAutofit fontScale="90000"/>
          </a:bodyPr>
          <a:lstStyle/>
          <a:p>
            <a:r>
              <a:rPr lang="en-US"/>
              <a:t>Donor Designation</a:t>
            </a:r>
          </a:p>
        </p:txBody>
      </p:sp>
    </p:spTree>
    <p:extLst>
      <p:ext uri="{BB962C8B-B14F-4D97-AF65-F5344CB8AC3E}">
        <p14:creationId xmlns:p14="http://schemas.microsoft.com/office/powerpoint/2010/main" val="2427583914"/>
      </p:ext>
    </p:extLst>
  </p:cSld>
  <p:clrMapOvr>
    <a:masterClrMapping/>
  </p:clrMapOvr>
</p:sld>
</file>

<file path=ppt/theme/theme1.xml><?xml version="1.0" encoding="utf-8"?>
<a:theme xmlns:a="http://schemas.openxmlformats.org/drawingml/2006/main" name="LifeSource 2019 PP Template">
  <a:themeElements>
    <a:clrScheme name="LifeSource Theme">
      <a:dk1>
        <a:srgbClr val="3B3838"/>
      </a:dk1>
      <a:lt1>
        <a:srgbClr val="FFFFFF"/>
      </a:lt1>
      <a:dk2>
        <a:srgbClr val="3B3838"/>
      </a:dk2>
      <a:lt2>
        <a:srgbClr val="FFFFFF"/>
      </a:lt2>
      <a:accent1>
        <a:srgbClr val="0F8BBF"/>
      </a:accent1>
      <a:accent2>
        <a:srgbClr val="81AB5B"/>
      </a:accent2>
      <a:accent3>
        <a:srgbClr val="A5A5A5"/>
      </a:accent3>
      <a:accent4>
        <a:srgbClr val="000000"/>
      </a:accent4>
      <a:accent5>
        <a:srgbClr val="0B688F"/>
      </a:accent5>
      <a:accent6>
        <a:srgbClr val="CCDDBD"/>
      </a:accent6>
      <a:hlink>
        <a:srgbClr val="0F8BBF"/>
      </a:hlink>
      <a:folHlink>
        <a:srgbClr val="81AB5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feSource 2019 PP Template" id="{E8CEB6E9-01C4-40C4-BC76-A30A86FBEB32}" vid="{05F30FE4-DE68-4AE4-9CD0-0821D85BF980}"/>
    </a:ext>
  </a:extLst>
</a:theme>
</file>

<file path=ppt/theme/theme2.xml><?xml version="1.0" encoding="utf-8"?>
<a:theme xmlns:a="http://schemas.openxmlformats.org/drawingml/2006/main" name="Theme1">
  <a:themeElements>
    <a:clrScheme name="LifeSource Theme">
      <a:dk1>
        <a:srgbClr val="3B3838"/>
      </a:dk1>
      <a:lt1>
        <a:srgbClr val="FFFFFF"/>
      </a:lt1>
      <a:dk2>
        <a:srgbClr val="3B3838"/>
      </a:dk2>
      <a:lt2>
        <a:srgbClr val="FFFFFF"/>
      </a:lt2>
      <a:accent1>
        <a:srgbClr val="0F8BBF"/>
      </a:accent1>
      <a:accent2>
        <a:srgbClr val="81AB5B"/>
      </a:accent2>
      <a:accent3>
        <a:srgbClr val="A5A5A5"/>
      </a:accent3>
      <a:accent4>
        <a:srgbClr val="000000"/>
      </a:accent4>
      <a:accent5>
        <a:srgbClr val="0B688F"/>
      </a:accent5>
      <a:accent6>
        <a:srgbClr val="CCDDBD"/>
      </a:accent6>
      <a:hlink>
        <a:srgbClr val="0F8BBF"/>
      </a:hlink>
      <a:folHlink>
        <a:srgbClr val="81AB5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4C5730D-E4A9-40F3-BDC6-A05C72BB26D4}" vid="{B2220F11-0C01-4F24-AF54-75120E3029A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81a61711-cc34-44dd-b9b2-0abb4d140fb6" xsi:nil="true"/>
    <_ip_UnifiedCompliancePolicyUIAction xmlns="http://schemas.microsoft.com/sharepoint/v3" xsi:nil="true"/>
    <_ip_UnifiedCompliancePolicyProperties xmlns="http://schemas.microsoft.com/sharepoint/v3" xsi:nil="true"/>
    <Notes xmlns="81a61711-cc34-44dd-b9b2-0abb4d140fb6" xsi:nil="true"/>
    <SharedWithUsers xmlns="84d5bd86-3608-42bf-8ae9-8b0f3d85cda6">
      <UserInfo>
        <DisplayName>Sarah Sonn</DisplayName>
        <AccountId>6</AccountId>
        <AccountType/>
      </UserInfo>
      <UserInfo>
        <DisplayName>Mike Hutto</DisplayName>
        <AccountId>27</AccountId>
        <AccountType/>
      </UserInfo>
      <UserInfo>
        <DisplayName>Zach Feinberg</DisplayName>
        <AccountId>1167</AccountId>
        <AccountType/>
      </UserInfo>
      <UserInfo>
        <DisplayName>Erin Hauer</DisplayName>
        <AccountId>10</AccountId>
        <AccountType/>
      </UserInfo>
    </SharedWithUsers>
    <lcf76f155ced4ddcb4097134ff3c332f xmlns="81a61711-cc34-44dd-b9b2-0abb4d140fb6">
      <Terms xmlns="http://schemas.microsoft.com/office/infopath/2007/PartnerControls"/>
    </lcf76f155ced4ddcb4097134ff3c332f>
    <TaxCatchAll xmlns="84d5bd86-3608-42bf-8ae9-8b0f3d85cda6" xsi:nil="true"/>
    <TestPicturecolumn xmlns="81a61711-cc34-44dd-b9b2-0abb4d140fb6">
      <Url xsi:nil="true"/>
      <Description xsi:nil="true"/>
    </TestPicturecolum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AF5647C30FF449BE468D6869BADF00" ma:contentTypeVersion="21" ma:contentTypeDescription="Create a new document." ma:contentTypeScope="" ma:versionID="9b51953449be75c380cec0d83b505562">
  <xsd:schema xmlns:xsd="http://www.w3.org/2001/XMLSchema" xmlns:xs="http://www.w3.org/2001/XMLSchema" xmlns:p="http://schemas.microsoft.com/office/2006/metadata/properties" xmlns:ns1="http://schemas.microsoft.com/sharepoint/v3" xmlns:ns2="81a61711-cc34-44dd-b9b2-0abb4d140fb6" xmlns:ns3="84d5bd86-3608-42bf-8ae9-8b0f3d85cda6" targetNamespace="http://schemas.microsoft.com/office/2006/metadata/properties" ma:root="true" ma:fieldsID="ebf070677dcfb77938c914bfa4e322c2" ns1:_="" ns2:_="" ns3:_="">
    <xsd:import namespace="http://schemas.microsoft.com/sharepoint/v3"/>
    <xsd:import namespace="81a61711-cc34-44dd-b9b2-0abb4d140fb6"/>
    <xsd:import namespace="84d5bd86-3608-42bf-8ae9-8b0f3d85cd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TestPicturecolum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Not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a61711-cc34-44dd-b9b2-0abb4d140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TestPicturecolumn" ma:index="20" nillable="true" ma:displayName="Test Picture column" ma:description="Picture column" ma:format="Image" ma:internalName="TestPicturecolum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2a139bb-b5c2-4a6c-86ce-364683cff274" ma:termSetId="09814cd3-568e-fe90-9814-8d621ff8fb84" ma:anchorId="fba54fb3-c3e1-fe81-a776-ca4b69148c4d" ma:open="true" ma:isKeyword="false">
      <xsd:complexType>
        <xsd:sequence>
          <xsd:element ref="pc:Terms" minOccurs="0" maxOccurs="1"/>
        </xsd:sequence>
      </xsd:complexType>
    </xsd:element>
    <xsd:element name="Notes" ma:index="27" nillable="true" ma:displayName="Notes" ma:format="Dropdown" ma:internalName="Notes">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d5bd86-3608-42bf-8ae9-8b0f3d85cda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17446fc-1a09-4f64-8354-f0a81a8046b7}" ma:internalName="TaxCatchAll" ma:showField="CatchAllData" ma:web="84d5bd86-3608-42bf-8ae9-8b0f3d85cd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773539-2C46-4AD3-BD3D-2B4E1DEE914E}">
  <ds:schemaRefs>
    <ds:schemaRef ds:uri="http://schemas.microsoft.com/office/2006/metadata/properties"/>
    <ds:schemaRef ds:uri="http://schemas.microsoft.com/office/infopath/2007/PartnerControls"/>
    <ds:schemaRef ds:uri="81a61711-cc34-44dd-b9b2-0abb4d140fb6"/>
    <ds:schemaRef ds:uri="http://schemas.microsoft.com/sharepoint/v3"/>
    <ds:schemaRef ds:uri="84d5bd86-3608-42bf-8ae9-8b0f3d85cda6"/>
  </ds:schemaRefs>
</ds:datastoreItem>
</file>

<file path=customXml/itemProps2.xml><?xml version="1.0" encoding="utf-8"?>
<ds:datastoreItem xmlns:ds="http://schemas.openxmlformats.org/officeDocument/2006/customXml" ds:itemID="{1A665759-BAAD-4DEF-AB52-CA2A909FABBB}">
  <ds:schemaRefs>
    <ds:schemaRef ds:uri="http://schemas.microsoft.com/sharepoint/v3/contenttype/forms"/>
  </ds:schemaRefs>
</ds:datastoreItem>
</file>

<file path=customXml/itemProps3.xml><?xml version="1.0" encoding="utf-8"?>
<ds:datastoreItem xmlns:ds="http://schemas.openxmlformats.org/officeDocument/2006/customXml" ds:itemID="{712640E5-9B87-4B7D-A469-BE2CCD170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1a61711-cc34-44dd-b9b2-0abb4d140fb6"/>
    <ds:schemaRef ds:uri="84d5bd86-3608-42bf-8ae9-8b0f3d85cd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1652</Words>
  <Application>Microsoft Office PowerPoint</Application>
  <PresentationFormat>Widescreen</PresentationFormat>
  <Paragraphs>130</Paragraphs>
  <Slides>11</Slides>
  <Notes>11</Notes>
  <HiddenSlides>0</HiddenSlides>
  <MMClips>1</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LifeSource 2019 PP Template</vt:lpstr>
      <vt:lpstr>Theme1</vt:lpstr>
      <vt:lpstr>Organ, eye and tissue donation</vt:lpstr>
      <vt:lpstr>PowerPoint Presentation</vt:lpstr>
      <vt:lpstr>My Story</vt:lpstr>
      <vt:lpstr>How Organ Donation Works</vt:lpstr>
      <vt:lpstr>PowerPoint Presentation</vt:lpstr>
      <vt:lpstr>Top 10 facts about donation</vt:lpstr>
      <vt:lpstr>Top 10 facts about donation</vt:lpstr>
      <vt:lpstr>PowerPoint Presentation</vt:lpstr>
      <vt:lpstr>Donor Designation</vt:lpstr>
      <vt:lpstr>More About 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Your Mark Organ, Eye and Tissue Donation</dc:title>
  <dc:creator>Teresa Turner</dc:creator>
  <cp:lastModifiedBy>Teresa Turner</cp:lastModifiedBy>
  <cp:revision>6</cp:revision>
  <dcterms:created xsi:type="dcterms:W3CDTF">2019-03-01T17:10:34Z</dcterms:created>
  <dcterms:modified xsi:type="dcterms:W3CDTF">2023-10-20T16:56:13Z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0x010100F9AF5647C30FF449BE468D6869BADF00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{"FileActivityType":"9","FileActivityTimeStamp":"2023-10-17T18:49:46.357Z","FileActivityUsersOnPage":[{"DisplayName":"Teresa Turner","Id":"tturner@life-source.org"}],"FileActivityNavigationId":null}</vt:lpwstr>
  </property>
  <property fmtid="{D5CDD505-2E9C-101B-9397-08002B2CF9AE}" pid="9" name="TriggerFlowInfo">
    <vt:lpwstr/>
  </property>
</Properties>
</file>